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 type="screen16x9"/>
  <p:notesSz cx="5143500" cy="9144000"/>
  <p:embeddedFontLst>
    <p:embeddedFont>
      <p:font typeface="OPPOSans-M" panose="02010601030101010101" pitchFamily="2" charset="-122"/>
      <p:regular r:id="rId17"/>
    </p:embeddedFont>
    <p:embeddedFont>
      <p:font typeface="OPPOSans-B" panose="02010601030101010101" pitchFamily="2" charset="-122"/>
      <p:regular r:id="rId18"/>
    </p:embeddedFont>
    <p:embeddedFont>
      <p:font typeface="OPPOSans-H" panose="02010601030101010101" pitchFamily="2" charset="-122"/>
      <p:regular r:id="rId19"/>
    </p:embeddedFont>
    <p:embeddedFont>
      <p:font typeface="OPPOSans-R" panose="02010601030101010101" pitchFamily="2" charset="-122"/>
      <p:regular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  <Relationship Id="rId17" Target="fonts/font1.fntdata" Type="http://schemas.openxmlformats.org/officeDocument/2006/relationships/font"/>  <Relationship Id="rId18" Target="fonts/font2.fntdata" Type="http://schemas.openxmlformats.org/officeDocument/2006/relationships/font"/>  <Relationship Id="rId19" Target="fonts/font3.fntdata" Type="http://schemas.openxmlformats.org/officeDocument/2006/relationships/font"/>  <Relationship Id="rId20" Target="fonts/font4.fntdata" Type="http://schemas.openxmlformats.org/officeDocument/2006/relationships/font"/>  <Relationship Id="rId21" Target="presProps.xml" Type="http://schemas.openxmlformats.org/officeDocument/2006/relationships/presProps"/>  <Relationship Id="rId22" Target="viewProps.xml" Type="http://schemas.openxmlformats.org/officeDocument/2006/relationships/viewProps"/>  <Relationship Id="rId23" Target="theme/theme1.xml" Type="http://schemas.openxmlformats.org/officeDocument/2006/relationships/theme"/>  <Relationship Id="rId24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jpeg"/><Relationship Id="rId102" Type="http://schemas.openxmlformats.org/officeDocument/2006/relationships/image" Target="../media/image2.png"/><Relationship Id="rId103" Type="http://schemas.openxmlformats.org/officeDocument/2006/relationships/image" Target="../media/image3.png"/><Relationship Id="rId1011" Type="http://schemas.openxmlformats.org/officeDocument/2006/relationships/image" Target="../media/image4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10.png"/><Relationship Id="rId1009" Type="http://schemas.openxmlformats.org/officeDocument/2006/relationships/image" Target="../media/image31.png"/><Relationship Id="rId10010" Type="http://schemas.openxmlformats.org/officeDocument/2006/relationships/image" Target="../media/image29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39.png"/><Relationship Id="rId1102" Type="http://schemas.openxmlformats.org/officeDocument/2006/relationships/image" Target="../media/image33.png"/><Relationship Id="rId1103" Type="http://schemas.openxmlformats.org/officeDocument/2006/relationships/image" Target="../media/image36.png"/><Relationship Id="rId1104" Type="http://schemas.openxmlformats.org/officeDocument/2006/relationships/image" Target="../media/image19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23.png"/><Relationship Id="rId1202" Type="http://schemas.openxmlformats.org/officeDocument/2006/relationships/image" Target="../media/image25.png"/><Relationship Id="rId1203" Type="http://schemas.openxmlformats.org/officeDocument/2006/relationships/image" Target="../media/image43.png"/><Relationship Id="rId1204" Type="http://schemas.openxmlformats.org/officeDocument/2006/relationships/image" Target="../media/image43.png"/><Relationship Id="rId1205" Type="http://schemas.openxmlformats.org/officeDocument/2006/relationships/image" Target="../media/image36.png"/><Relationship Id="rId1206" Type="http://schemas.openxmlformats.org/officeDocument/2006/relationships/image" Target="../media/image19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10.png"/><Relationship Id="rId1309" Type="http://schemas.openxmlformats.org/officeDocument/2006/relationships/image" Target="../media/image31.png"/><Relationship Id="rId13010" Type="http://schemas.openxmlformats.org/officeDocument/2006/relationships/image" Target="../media/image29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3" Type="http://schemas.openxmlformats.org/officeDocument/2006/relationships/image" Target="../media/image41.png"/><Relationship Id="rId1404" Type="http://schemas.openxmlformats.org/officeDocument/2006/relationships/image" Target="../media/image44.png"/><Relationship Id="rId1405" Type="http://schemas.openxmlformats.org/officeDocument/2006/relationships/image" Target="../media/image41.png"/><Relationship Id="rId1406" Type="http://schemas.openxmlformats.org/officeDocument/2006/relationships/image" Target="../media/image42.png"/><Relationship Id="rId1407" Type="http://schemas.openxmlformats.org/officeDocument/2006/relationships/image" Target="../media/image36.png"/><Relationship Id="rId1408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24.jpeg"/><Relationship Id="rId1502" Type="http://schemas.openxmlformats.org/officeDocument/2006/relationships/image" Target="../media/image45.png"/><Relationship Id="rId1503" Type="http://schemas.openxmlformats.org/officeDocument/2006/relationships/image" Target="../media/image40.png"/><Relationship Id="rId15010" Type="http://schemas.openxmlformats.org/officeDocument/2006/relationships/image" Target="../media/image4.png"/><Relationship Id="rId15011" Type="http://schemas.openxmlformats.org/officeDocument/2006/relationships/image" Target="../media/image3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5.png"/><Relationship Id="rId202" Type="http://schemas.openxmlformats.org/officeDocument/2006/relationships/image" Target="../media/image8.png"/><Relationship Id="rId203" Type="http://schemas.openxmlformats.org/officeDocument/2006/relationships/image" Target="../media/image8.png"/><Relationship Id="rId204" Type="http://schemas.openxmlformats.org/officeDocument/2006/relationships/image" Target="../media/image8.png"/><Relationship Id="rId2023" Type="http://schemas.openxmlformats.org/officeDocument/2006/relationships/image" Target="../media/image9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10.png"/><Relationship Id="rId309" Type="http://schemas.openxmlformats.org/officeDocument/2006/relationships/image" Target="../media/image11.png"/><Relationship Id="rId3010" Type="http://schemas.openxmlformats.org/officeDocument/2006/relationships/image" Target="../media/image13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14.png"/><Relationship Id="rId402" Type="http://schemas.openxmlformats.org/officeDocument/2006/relationships/image" Target="../media/image15.png"/><Relationship Id="rId403" Type="http://schemas.openxmlformats.org/officeDocument/2006/relationships/image" Target="../media/image16.png"/><Relationship Id="rId404" Type="http://schemas.openxmlformats.org/officeDocument/2006/relationships/image" Target="../media/image17.png"/><Relationship Id="rId405" Type="http://schemas.openxmlformats.org/officeDocument/2006/relationships/image" Target="../media/image18.png"/><Relationship Id="rId406" Type="http://schemas.openxmlformats.org/officeDocument/2006/relationships/image" Target="../media/image19.png"/><Relationship Id="rId407" Type="http://schemas.openxmlformats.org/officeDocument/2006/relationships/image" Target="../media/image19.png"/><Relationship Id="rId408" Type="http://schemas.openxmlformats.org/officeDocument/2006/relationships/image" Target="../media/image18.png"/><Relationship Id="rId409" Type="http://schemas.openxmlformats.org/officeDocument/2006/relationships/image" Target="../media/image18.png"/><Relationship Id="rId4010" Type="http://schemas.openxmlformats.org/officeDocument/2006/relationships/image" Target="../media/image19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6.jpeg"/><Relationship Id="rId502" Type="http://schemas.openxmlformats.org/officeDocument/2006/relationships/image" Target="../media/image7.png"/><Relationship Id="rId503" Type="http://schemas.openxmlformats.org/officeDocument/2006/relationships/image" Target="../media/image12.png"/><Relationship Id="rId504" Type="http://schemas.openxmlformats.org/officeDocument/2006/relationships/image" Target="../media/image14.png"/><Relationship Id="rId505" Type="http://schemas.openxmlformats.org/officeDocument/2006/relationships/image" Target="../media/image22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26.png"/><Relationship Id="rId602" Type="http://schemas.openxmlformats.org/officeDocument/2006/relationships/image" Target="../media/image27.png"/><Relationship Id="rId603" Type="http://schemas.openxmlformats.org/officeDocument/2006/relationships/image" Target="../media/image20.png"/><Relationship Id="rId604" Type="http://schemas.openxmlformats.org/officeDocument/2006/relationships/image" Target="../media/image18.png"/><Relationship Id="rId6010" Type="http://schemas.openxmlformats.org/officeDocument/2006/relationships/image" Target="../media/image28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1.jpeg"/><Relationship Id="rId702" Type="http://schemas.openxmlformats.org/officeDocument/2006/relationships/image" Target="../media/image10.png"/><Relationship Id="rId7010" Type="http://schemas.openxmlformats.org/officeDocument/2006/relationships/image" Target="../media/image31.png"/><Relationship Id="rId7011" Type="http://schemas.openxmlformats.org/officeDocument/2006/relationships/image" Target="../media/image29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30.png"/><Relationship Id="rId802" Type="http://schemas.openxmlformats.org/officeDocument/2006/relationships/image" Target="../media/image32.png"/><Relationship Id="rId803" Type="http://schemas.openxmlformats.org/officeDocument/2006/relationships/image" Target="../media/image38.png"/><Relationship Id="rId804" Type="http://schemas.openxmlformats.org/officeDocument/2006/relationships/image" Target="../media/image32.png"/><Relationship Id="rId805" Type="http://schemas.openxmlformats.org/officeDocument/2006/relationships/image" Target="../media/image26.png"/><Relationship Id="rId806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34.png"/><Relationship Id="rId902" Type="http://schemas.openxmlformats.org/officeDocument/2006/relationships/image" Target="../media/image35.png"/><Relationship Id="rId903" Type="http://schemas.openxmlformats.org/officeDocument/2006/relationships/image" Target="../media/image37.png"/><Relationship Id="rId904" Type="http://schemas.openxmlformats.org/officeDocument/2006/relationships/image" Target="../media/image36.png"/><Relationship Id="rId90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 t="92" r="52"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1625600" y="10541000"/>
            <a:ext cx="5605167" cy="10033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22876489" y="5169599"/>
            <a:ext cx="76200" cy="1524000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20082489" y="9931400"/>
            <a:ext cx="3022600" cy="1460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6244"/>
              </a:lnSpc>
            </a:pPr>
            <a:r>
              <a:rPr sz="2800" i="0" b="1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GAO</a:t>
            </a:r>
            <a:endParaRPr lang="zh-CN" altLang="en-US" sz="2800"/>
          </a:p>
          <a:p>
            <a:pPr algn="r">
              <a:lnSpc>
                <a:spcPct val="116244"/>
              </a:lnSpc>
            </a:pPr>
            <a:r>
              <a:rPr sz="2800" i="0" b="1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XIAO</a:t>
            </a:r>
            <a:endParaRPr lang="zh-CN" altLang="en-US" sz="2800"/>
          </a:p>
          <a:p>
            <a:pPr algn="r">
              <a:lnSpc>
                <a:spcPct val="116244"/>
              </a:lnSpc>
            </a:pPr>
            <a:r>
              <a:rPr sz="2800" i="0" b="1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DING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1819436" y="10490200"/>
            <a:ext cx="5217494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报告人：稿小定</a:t>
            </a:r>
            <a:endParaRPr lang="zh-CN" altLang="en-US"/>
          </a:p>
        </p:txBody>
      </p:sp>
      <p:sp>
        <p:nvSpPr>
          <p:cNvPr id="106" name="Object 106"/>
          <p:cNvSpPr txBox="1"/>
          <p:nvPr/>
        </p:nvSpPr>
        <p:spPr>
          <a:xfrm>
            <a:off x="22216089" y="1499299"/>
            <a:ext cx="889000" cy="4267200"/>
          </a:xfrm>
          <a:prstGeom prst="rect">
            <a:avLst/>
          </a:prstGeom>
        </p:spPr>
        <p:txBody>
          <a:bodyPr vert="eaVert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5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2020</a:t>
            </a:r>
            <a:endParaRPr lang="zh-CN" altLang="en-US"/>
          </a:p>
        </p:txBody>
      </p:sp>
      <p:sp>
        <p:nvSpPr>
          <p:cNvPr id="107" name="Object 107"/>
          <p:cNvSpPr txBox="1"/>
          <p:nvPr/>
        </p:nvSpPr>
        <p:spPr>
          <a:xfrm>
            <a:off x="1524000" y="5744327"/>
            <a:ext cx="17221200" cy="111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8800" i="0" b="1" spc="3009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OF LEGAL WORK</a:t>
            </a:r>
            <a:endParaRPr lang="zh-CN" altLang="en-US"/>
          </a:p>
        </p:txBody>
      </p:sp>
      <p:sp>
        <p:nvSpPr>
          <p:cNvPr id="108" name="Object 108"/>
          <p:cNvSpPr txBox="1"/>
          <p:nvPr/>
        </p:nvSpPr>
        <p:spPr>
          <a:xfrm>
            <a:off x="1357544" y="2772527"/>
            <a:ext cx="17640300" cy="241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9000" i="0" b="0" dirty="0" smtClean="0" lang="zh-CN">
                <a:solidFill>
                  <a:srgbClr val="1E1E1E"/>
                </a:solidFill>
                <a:latin typeface="OPPOSans-H"/>
                <a:ea typeface="OPPOSans-H"/>
              </a:rPr>
              <a:t>SUMMARY</a:t>
            </a:r>
            <a:endParaRPr lang="zh-CN" altLang="en-US"/>
          </a:p>
        </p:txBody>
      </p:sp>
      <p:sp>
        <p:nvSpPr>
          <p:cNvPr id="109" name="Object 109"/>
          <p:cNvSpPr txBox="1"/>
          <p:nvPr/>
        </p:nvSpPr>
        <p:spPr>
          <a:xfrm>
            <a:off x="1460499" y="7612583"/>
            <a:ext cx="19011900" cy="723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5700" i="0" b="0" spc="385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法 律 行 业 工 作 总 结</a:t>
            </a:r>
            <a:endParaRPr lang="zh-CN" altLang="en-US"/>
          </a:p>
        </p:txBody>
      </p:sp>
      <p:sp>
        <p:nvSpPr>
          <p:cNvPr id="1010" name="Object 1010"/>
          <p:cNvSpPr txBox="1"/>
          <p:nvPr/>
        </p:nvSpPr>
        <p:spPr>
          <a:xfrm>
            <a:off x="1357544" y="1270000"/>
            <a:ext cx="5121598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稿定设计</a:t>
            </a:r>
            <a:endParaRPr lang="zh-CN" altLang="en-US"/>
          </a:p>
        </p:txBody>
      </p:sp>
      <p:pic>
        <p:nvPicPr>
          <p:cNvPr id="1011" name="image 1011"/>
          <p:cNvPicPr>
            <a:picLocks noChangeAspect="1"/>
          </p:cNvPicPr>
          <p:nvPr/>
        </p:nvPicPr>
        <p:blipFill>
          <a:blip r:embed="rId1011">
                </a:blip>
          <a:srcRect/>
          <a:stretch>
            <a:fillRect/>
          </a:stretch>
        </p:blipFill>
        <p:spPr>
          <a:xfrm rot="0" flipV="0" flipH="0">
            <a:off x="1625599" y="7348337"/>
            <a:ext cx="14184257" cy="699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1765300" y="8356600"/>
            <a:ext cx="4800600" cy="927100"/>
          </a:xfrm>
          <a:prstGeom prst="rect">
            <a:avLst/>
          </a:prstGeom>
        </p:spPr>
      </p:pic>
      <p:sp>
        <p:nvSpPr>
          <p:cNvPr id="1002" name="Object 1002"/>
          <p:cNvSpPr txBox="1"/>
          <p:nvPr/>
        </p:nvSpPr>
        <p:spPr>
          <a:xfrm>
            <a:off x="12914691" y="5956299"/>
            <a:ext cx="10646608" cy="768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50000" i="0" b="1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03</a:t>
            </a:r>
            <a:endParaRPr lang="zh-CN" altLang="en-US"/>
          </a:p>
        </p:txBody>
      </p:sp>
      <p:sp>
        <p:nvSpPr>
          <p:cNvPr id="1003" name="Object 1003"/>
          <p:cNvSpPr txBox="1"/>
          <p:nvPr/>
        </p:nvSpPr>
        <p:spPr>
          <a:xfrm>
            <a:off x="2359311" y="8197789"/>
            <a:ext cx="5508957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spc="359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工作收获</a:t>
            </a:r>
            <a:endParaRPr lang="zh-CN" altLang="en-US"/>
          </a:p>
        </p:txBody>
      </p:sp>
      <p:sp>
        <p:nvSpPr>
          <p:cNvPr id="1004" name="Object 1004"/>
          <p:cNvSpPr txBox="1"/>
          <p:nvPr/>
        </p:nvSpPr>
        <p:spPr>
          <a:xfrm>
            <a:off x="1689100" y="7096969"/>
            <a:ext cx="50292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1666"/>
              </a:lnSpc>
            </a:pPr>
            <a:r>
              <a:rPr sz="55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PART03</a:t>
            </a:r>
            <a:endParaRPr lang="zh-CN" altLang="en-US"/>
          </a:p>
        </p:txBody>
      </p:sp>
      <p:sp>
        <p:nvSpPr>
          <p:cNvPr id="1005" name="Object 1005"/>
          <p:cNvSpPr txBox="1"/>
          <p:nvPr/>
        </p:nvSpPr>
        <p:spPr>
          <a:xfrm>
            <a:off x="1663700" y="9976592"/>
            <a:ext cx="9258958" cy="571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30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这一年，是 我作为律师生涯丰收的一年。</a:t>
            </a:r>
            <a:endParaRPr lang="zh-CN" altLang="en-US"/>
          </a:p>
        </p:txBody>
      </p:sp>
      <p:sp>
        <p:nvSpPr>
          <p:cNvPr id="1006" name="Object 1006"/>
          <p:cNvSpPr txBox="1"/>
          <p:nvPr/>
        </p:nvSpPr>
        <p:spPr>
          <a:xfrm>
            <a:off x="1676400" y="1437201"/>
            <a:ext cx="11492282" cy="3200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1600" i="0" b="0" spc="696" dirty="0" smtClean="0" lang="zh-CN">
                <a:solidFill>
                  <a:srgbClr val="1E1E1E"/>
                </a:solidFill>
                <a:latin typeface="OPPOSans-R"/>
                <a:ea typeface="OPPOSans-R"/>
              </a:rPr>
              <a:t>WORK TO</a:t>
            </a:r>
            <a:endParaRPr lang="zh-CN" altLang="en-US" sz="11600"/>
          </a:p>
          <a:p>
            <a:pPr algn="l">
              <a:lnSpc>
                <a:spcPct val="8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11600"/>
            </a:p>
            <a:r>
              <a:rPr sz="11600" i="0" b="0" spc="696" dirty="0" smtClean="0" lang="zh-CN">
                <a:solidFill>
                  <a:srgbClr val="1E1E1E"/>
                </a:solidFill>
                <a:latin typeface="OPPOSans-H"/>
                <a:ea typeface="OPPOSans-H"/>
              </a:rPr>
              <a:t>HARVEST</a:t>
            </a:r>
            <a:endParaRPr lang="zh-CN" altLang="en-US"/>
          </a:p>
        </p:txBody>
      </p:sp>
      <p:grpSp>
        <p:nvGrpSpPr>
          <p:cNvPr id="1008" name="组合 1008"/>
          <p:cNvGrpSpPr/>
          <p:nvPr/>
        </p:nvGrpSpPr>
        <p:grpSpPr>
          <a:xfrm>
            <a:off x="21971000" y="1358900"/>
            <a:ext cx="939800" cy="939800"/>
            <a:chOff x="21971000" y="1358900"/>
            <a:chExt cx="939800" cy="939800"/>
          </a:xfrm>
        </p:grpSpPr>
        <p:pic>
          <p:nvPicPr>
            <p:cNvPr id="1009" name="image 1009"/>
            <p:cNvPicPr>
              <a:picLocks noChangeAspect="1"/>
            </p:cNvPicPr>
            <p:nvPr/>
          </p:nvPicPr>
          <p:blipFill>
            <a:blip r:embed="rId1009">
                </a:blip>
            <a:srcRect/>
            <a:stretch>
              <a:fillRect/>
            </a:stretch>
          </p:blipFill>
          <p:spPr>
            <a:xfrm rot="0" flipV="0" flipH="0">
              <a:off x="21971000" y="1689100"/>
              <a:ext cx="939800" cy="279400"/>
            </a:xfrm>
            <a:prstGeom prst="rect">
              <a:avLst/>
            </a:prstGeom>
          </p:spPr>
        </p:pic>
        <p:pic>
          <p:nvPicPr>
            <p:cNvPr id="10010" name="image 10010"/>
            <p:cNvPicPr>
              <a:picLocks noChangeAspect="1"/>
            </p:cNvPicPr>
            <p:nvPr/>
          </p:nvPicPr>
          <p:blipFill>
            <a:blip r:embed="rId10010">
                </a:blip>
            <a:srcRect/>
            <a:stretch>
              <a:fillRect/>
            </a:stretch>
          </p:blipFill>
          <p:spPr>
            <a:xfrm rot="0" flipV="0" flipH="0">
              <a:off x="22301200" y="1358900"/>
              <a:ext cx="279400" cy="939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11785600" y="5410200"/>
            <a:ext cx="10299700" cy="508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11785600" y="8204200"/>
            <a:ext cx="10299700" cy="50800"/>
          </a:xfrm>
          <a:prstGeom prst="rect">
            <a:avLst/>
          </a:prstGeom>
        </p:spPr>
      </p:pic>
      <p:pic>
        <p:nvPicPr>
          <p:cNvPr id="1103" name="image 1103"/>
          <p:cNvPicPr>
            <a:picLocks noChangeAspect="1"/>
          </p:cNvPicPr>
          <p:nvPr/>
        </p:nvPicPr>
        <p:blipFill>
          <a:blip r:embed="rId1103">
                </a:blip>
          <a:srcRect/>
          <a:stretch>
            <a:fillRect/>
          </a:stretch>
        </p:blipFill>
        <p:spPr>
          <a:xfrm rot="0" flipV="0" flipH="0">
            <a:off x="22174200" y="1371600"/>
            <a:ext cx="736600" cy="711200"/>
          </a:xfrm>
          <a:prstGeom prst="rect">
            <a:avLst/>
          </a:prstGeom>
        </p:spPr>
      </p:pic>
      <p:pic>
        <p:nvPicPr>
          <p:cNvPr id="1104" name="image 1104"/>
          <p:cNvPicPr>
            <a:picLocks noChangeAspect="1"/>
          </p:cNvPicPr>
          <p:nvPr/>
        </p:nvPicPr>
        <p:blipFill>
          <a:blip r:embed="rId1104">
                </a:blip>
          <a:srcRect/>
          <a:stretch>
            <a:fillRect/>
          </a:stretch>
        </p:blipFill>
        <p:spPr>
          <a:xfrm rot="0" flipV="0" flipH="0">
            <a:off x="2235200" y="6096000"/>
            <a:ext cx="2413000" cy="88900"/>
          </a:xfrm>
          <a:prstGeom prst="rect">
            <a:avLst/>
          </a:prstGeom>
        </p:spPr>
      </p:pic>
      <p:sp>
        <p:nvSpPr>
          <p:cNvPr id="1105" name="Object 1105"/>
          <p:cNvSpPr txBox="1"/>
          <p:nvPr/>
        </p:nvSpPr>
        <p:spPr>
          <a:xfrm>
            <a:off x="10680700" y="2950901"/>
            <a:ext cx="2971800" cy="231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15000" i="0" b="1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1106" name="Object 1106"/>
          <p:cNvSpPr txBox="1"/>
          <p:nvPr/>
        </p:nvSpPr>
        <p:spPr>
          <a:xfrm>
            <a:off x="13830300" y="3180082"/>
            <a:ext cx="4805901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个人营销</a:t>
            </a:r>
            <a:endParaRPr lang="zh-CN" altLang="en-US"/>
          </a:p>
        </p:txBody>
      </p:sp>
      <p:sp>
        <p:nvSpPr>
          <p:cNvPr id="1107" name="Object 1107"/>
          <p:cNvSpPr txBox="1"/>
          <p:nvPr/>
        </p:nvSpPr>
        <p:spPr>
          <a:xfrm>
            <a:off x="13843000" y="3956188"/>
            <a:ext cx="86741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375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多多参与社会重大事件的发声，建立自媒体、网站，提供一些免费的法律咨询服务。</a:t>
            </a:r>
            <a:endParaRPr lang="zh-CN" altLang="en-US"/>
          </a:p>
        </p:txBody>
      </p:sp>
      <p:sp>
        <p:nvSpPr>
          <p:cNvPr id="1108" name="Object 1108"/>
          <p:cNvSpPr txBox="1"/>
          <p:nvPr/>
        </p:nvSpPr>
        <p:spPr>
          <a:xfrm>
            <a:off x="10502900" y="5681401"/>
            <a:ext cx="3149600" cy="231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15000" i="0" b="1" spc="-1280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1109" name="Object 1109"/>
          <p:cNvSpPr txBox="1"/>
          <p:nvPr/>
        </p:nvSpPr>
        <p:spPr>
          <a:xfrm>
            <a:off x="13830300" y="5908947"/>
            <a:ext cx="4805895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培养社会关系</a:t>
            </a:r>
            <a:endParaRPr lang="zh-CN" altLang="en-US"/>
          </a:p>
        </p:txBody>
      </p:sp>
      <p:sp>
        <p:nvSpPr>
          <p:cNvPr id="11010" name="Object 11010"/>
          <p:cNvSpPr txBox="1"/>
          <p:nvPr/>
        </p:nvSpPr>
        <p:spPr>
          <a:xfrm>
            <a:off x="13843000" y="6686688"/>
            <a:ext cx="86741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375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通过亲朋好友、同行交流，多多认识公检法司和企业内部人员。</a:t>
            </a:r>
            <a:endParaRPr lang="zh-CN" altLang="en-US"/>
          </a:p>
        </p:txBody>
      </p:sp>
      <p:sp>
        <p:nvSpPr>
          <p:cNvPr id="11011" name="Object 11011"/>
          <p:cNvSpPr txBox="1"/>
          <p:nvPr/>
        </p:nvSpPr>
        <p:spPr>
          <a:xfrm>
            <a:off x="10706100" y="8592020"/>
            <a:ext cx="2946400" cy="231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15000" i="0" b="1" spc="-1280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03</a:t>
            </a:r>
            <a:endParaRPr lang="zh-CN" altLang="en-US"/>
          </a:p>
        </p:txBody>
      </p:sp>
      <p:sp>
        <p:nvSpPr>
          <p:cNvPr id="11012" name="Object 11012"/>
          <p:cNvSpPr txBox="1"/>
          <p:nvPr/>
        </p:nvSpPr>
        <p:spPr>
          <a:xfrm>
            <a:off x="13830300" y="8795190"/>
            <a:ext cx="447675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运用线上</a:t>
            </a:r>
            <a:endParaRPr lang="zh-CN" altLang="en-US"/>
          </a:p>
        </p:txBody>
      </p:sp>
      <p:sp>
        <p:nvSpPr>
          <p:cNvPr id="11013" name="Object 11013"/>
          <p:cNvSpPr txBox="1"/>
          <p:nvPr/>
        </p:nvSpPr>
        <p:spPr>
          <a:xfrm>
            <a:off x="13843000" y="9594988"/>
            <a:ext cx="86741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0375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一些贴吧，网站会有法律案件，挑选值得尝试案件，一为锻炼，二为打响知名度。</a:t>
            </a:r>
            <a:endParaRPr lang="zh-CN" altLang="en-US"/>
          </a:p>
        </p:txBody>
      </p:sp>
      <p:sp>
        <p:nvSpPr>
          <p:cNvPr id="11014" name="Object 11014"/>
          <p:cNvSpPr txBox="1"/>
          <p:nvPr/>
        </p:nvSpPr>
        <p:spPr>
          <a:xfrm>
            <a:off x="2133600" y="6641844"/>
            <a:ext cx="5058785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工作问题</a:t>
            </a:r>
            <a:endParaRPr lang="zh-CN" altLang="en-US"/>
          </a:p>
        </p:txBody>
      </p:sp>
      <p:sp>
        <p:nvSpPr>
          <p:cNvPr id="11015" name="Object 11015"/>
          <p:cNvSpPr txBox="1"/>
          <p:nvPr/>
        </p:nvSpPr>
        <p:spPr>
          <a:xfrm>
            <a:off x="2133600" y="2895855"/>
            <a:ext cx="7378700" cy="259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8333"/>
              </a:lnSpc>
            </a:pPr>
            <a:r>
              <a:rPr sz="9000" i="0" b="0" dirty="0" smtClean="0" lang="zh-CN">
                <a:solidFill>
                  <a:srgbClr val="989898"/>
                </a:solidFill>
                <a:latin typeface="OPPOSans-R"/>
                <a:ea typeface="OPPOSans-R"/>
              </a:rPr>
              <a:t>SEEK</a:t>
            </a:r>
            <a:endParaRPr lang="zh-CN" altLang="en-US" sz="9000"/>
          </a:p>
          <a:p>
            <a:pPr algn="l">
              <a:lnSpc>
                <a:spcPct val="88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9000"/>
            </a:p>
            <a:r>
              <a:rPr sz="9000" i="0" b="0" dirty="0" smtClean="0" lang="zh-CN">
                <a:solidFill>
                  <a:srgbClr val="989898"/>
                </a:solidFill>
                <a:latin typeface="OPPOSans-H"/>
                <a:ea typeface="OPPOSans-H"/>
              </a:rPr>
              <a:t>METHOD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9588500" y="3644900"/>
            <a:ext cx="5143500" cy="67437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16929100" y="3644900"/>
            <a:ext cx="5143500" cy="67437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10109200" y="6159500"/>
            <a:ext cx="622300" cy="101600"/>
          </a:xfrm>
          <a:prstGeom prst="rect">
            <a:avLst/>
          </a:prstGeom>
        </p:spPr>
      </p:pic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17449800" y="6159500"/>
            <a:ext cx="622300" cy="101600"/>
          </a:xfrm>
          <a:prstGeom prst="rect">
            <a:avLst/>
          </a:prstGeom>
        </p:spPr>
      </p:pic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22186900" y="1371600"/>
            <a:ext cx="736600" cy="711200"/>
          </a:xfrm>
          <a:prstGeom prst="rect">
            <a:avLst/>
          </a:prstGeom>
        </p:spPr>
      </p:pic>
      <p:pic>
        <p:nvPicPr>
          <p:cNvPr id="1206" name="image 1206"/>
          <p:cNvPicPr>
            <a:picLocks noChangeAspect="1"/>
          </p:cNvPicPr>
          <p:nvPr/>
        </p:nvPicPr>
        <p:blipFill>
          <a:blip r:embed="rId1206">
                </a:blip>
          <a:srcRect/>
          <a:stretch>
            <a:fillRect/>
          </a:stretch>
        </p:blipFill>
        <p:spPr>
          <a:xfrm rot="0" flipV="0" flipH="0">
            <a:off x="2235200" y="6096000"/>
            <a:ext cx="2413000" cy="88900"/>
          </a:xfrm>
          <a:prstGeom prst="rect">
            <a:avLst/>
          </a:prstGeom>
        </p:spPr>
      </p:pic>
      <p:sp>
        <p:nvSpPr>
          <p:cNvPr id="1207" name="Object 1207"/>
          <p:cNvSpPr txBox="1"/>
          <p:nvPr/>
        </p:nvSpPr>
        <p:spPr>
          <a:xfrm>
            <a:off x="9944100" y="4659887"/>
            <a:ext cx="43053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收费技巧</a:t>
            </a:r>
            <a:endParaRPr lang="zh-CN" altLang="en-US"/>
          </a:p>
        </p:txBody>
      </p:sp>
      <p:sp>
        <p:nvSpPr>
          <p:cNvPr id="1208" name="Object 1208"/>
          <p:cNvSpPr txBox="1"/>
          <p:nvPr/>
        </p:nvSpPr>
        <p:spPr>
          <a:xfrm>
            <a:off x="9494834" y="3018829"/>
            <a:ext cx="18923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7200" i="0" b="1" dirty="0" smtClean="0" lang="zh-CN">
                <a:solidFill>
                  <a:srgbClr val="989898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1209" name="Object 1209"/>
          <p:cNvSpPr txBox="1"/>
          <p:nvPr/>
        </p:nvSpPr>
        <p:spPr>
          <a:xfrm>
            <a:off x="9944100" y="6830695"/>
            <a:ext cx="4305300" cy="223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33086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可以在疑难复杂案件收费标准的1~5倍内收费。可以根据当事人的经济情况调整。</a:t>
            </a:r>
            <a:endParaRPr lang="zh-CN" altLang="en-US"/>
          </a:p>
        </p:txBody>
      </p:sp>
      <p:sp>
        <p:nvSpPr>
          <p:cNvPr id="12010" name="Object 12010"/>
          <p:cNvSpPr txBox="1"/>
          <p:nvPr/>
        </p:nvSpPr>
        <p:spPr>
          <a:xfrm>
            <a:off x="17284700" y="4659887"/>
            <a:ext cx="43053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准备立案</a:t>
            </a:r>
            <a:endParaRPr lang="zh-CN" altLang="en-US"/>
          </a:p>
        </p:txBody>
      </p:sp>
      <p:sp>
        <p:nvSpPr>
          <p:cNvPr id="12011" name="Object 12011"/>
          <p:cNvSpPr txBox="1"/>
          <p:nvPr/>
        </p:nvSpPr>
        <p:spPr>
          <a:xfrm>
            <a:off x="16892584" y="3018829"/>
            <a:ext cx="18923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7200" i="0" b="1" dirty="0" smtClean="0" lang="zh-CN">
                <a:solidFill>
                  <a:srgbClr val="989898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12012" name="Object 12012"/>
          <p:cNvSpPr txBox="1"/>
          <p:nvPr/>
        </p:nvSpPr>
        <p:spPr>
          <a:xfrm>
            <a:off x="17284700" y="6830695"/>
            <a:ext cx="4305300" cy="1676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33086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了解案情、写好法律文书，包括刑事诉讼状、行政诉讼状。</a:t>
            </a:r>
            <a:endParaRPr lang="zh-CN" altLang="en-US"/>
          </a:p>
        </p:txBody>
      </p:sp>
      <p:sp>
        <p:nvSpPr>
          <p:cNvPr id="12013" name="Object 12013"/>
          <p:cNvSpPr txBox="1"/>
          <p:nvPr/>
        </p:nvSpPr>
        <p:spPr>
          <a:xfrm>
            <a:off x="2133600" y="6644129"/>
            <a:ext cx="5500912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业务技巧</a:t>
            </a:r>
            <a:endParaRPr lang="zh-CN" altLang="en-US"/>
          </a:p>
        </p:txBody>
      </p:sp>
      <p:sp>
        <p:nvSpPr>
          <p:cNvPr id="12014" name="Object 12014"/>
          <p:cNvSpPr txBox="1"/>
          <p:nvPr/>
        </p:nvSpPr>
        <p:spPr>
          <a:xfrm>
            <a:off x="2133600" y="3293745"/>
            <a:ext cx="7264400" cy="259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8333"/>
              </a:lnSpc>
            </a:pPr>
            <a:r>
              <a:rPr sz="9000" i="0" b="0" spc="76" dirty="0" smtClean="0" lang="zh-CN">
                <a:solidFill>
                  <a:srgbClr val="989898"/>
                </a:solidFill>
                <a:latin typeface="OPPOSans-R"/>
                <a:ea typeface="OPPOSans-R"/>
              </a:rPr>
              <a:t>BUSINESS </a:t>
            </a:r>
            <a:endParaRPr lang="zh-CN" altLang="en-US" sz="9000"/>
          </a:p>
          <a:p>
            <a:pPr algn="l">
              <a:lnSpc>
                <a:spcPct val="88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9000"/>
            </a:p>
            <a:r>
              <a:rPr sz="9000" i="0" b="0" spc="76" dirty="0" smtClean="0" lang="zh-CN">
                <a:solidFill>
                  <a:srgbClr val="989898"/>
                </a:solidFill>
                <a:latin typeface="OPPOSans-H"/>
                <a:ea typeface="OPPOSans-H"/>
              </a:rPr>
              <a:t>SKILLS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1752600" y="8356600"/>
            <a:ext cx="4800600" cy="927100"/>
          </a:xfrm>
          <a:prstGeom prst="rect">
            <a:avLst/>
          </a:prstGeom>
        </p:spPr>
      </p:pic>
      <p:sp>
        <p:nvSpPr>
          <p:cNvPr id="1302" name="Object 1302"/>
          <p:cNvSpPr txBox="1"/>
          <p:nvPr/>
        </p:nvSpPr>
        <p:spPr>
          <a:xfrm>
            <a:off x="13105457" y="5851365"/>
            <a:ext cx="10454605" cy="768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50000" i="0" b="1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04</a:t>
            </a:r>
            <a:endParaRPr lang="zh-CN" altLang="en-US"/>
          </a:p>
        </p:txBody>
      </p:sp>
      <p:sp>
        <p:nvSpPr>
          <p:cNvPr id="1303" name="Object 1303"/>
          <p:cNvSpPr txBox="1"/>
          <p:nvPr/>
        </p:nvSpPr>
        <p:spPr>
          <a:xfrm>
            <a:off x="2346611" y="8215568"/>
            <a:ext cx="6005144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spc="359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未来展望</a:t>
            </a:r>
            <a:endParaRPr lang="zh-CN" altLang="en-US"/>
          </a:p>
        </p:txBody>
      </p:sp>
      <p:sp>
        <p:nvSpPr>
          <p:cNvPr id="1304" name="Object 1304"/>
          <p:cNvSpPr txBox="1"/>
          <p:nvPr/>
        </p:nvSpPr>
        <p:spPr>
          <a:xfrm>
            <a:off x="1663700" y="7096969"/>
            <a:ext cx="533651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1666"/>
              </a:lnSpc>
            </a:pPr>
            <a:r>
              <a:rPr sz="55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PART04</a:t>
            </a:r>
            <a:endParaRPr lang="zh-CN" altLang="en-US"/>
          </a:p>
        </p:txBody>
      </p:sp>
      <p:sp>
        <p:nvSpPr>
          <p:cNvPr id="1305" name="Object 1305"/>
          <p:cNvSpPr txBox="1"/>
          <p:nvPr/>
        </p:nvSpPr>
        <p:spPr>
          <a:xfrm>
            <a:off x="1676400" y="9966314"/>
            <a:ext cx="92837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我对新的一年有以下的工作计划。</a:t>
            </a:r>
            <a:endParaRPr lang="zh-CN" altLang="en-US"/>
          </a:p>
        </p:txBody>
      </p:sp>
      <p:sp>
        <p:nvSpPr>
          <p:cNvPr id="1306" name="Object 1306"/>
          <p:cNvSpPr txBox="1"/>
          <p:nvPr/>
        </p:nvSpPr>
        <p:spPr>
          <a:xfrm>
            <a:off x="1689100" y="1449901"/>
            <a:ext cx="13084691" cy="3200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1600" i="0" b="0" dirty="0" smtClean="0" lang="zh-CN">
                <a:solidFill>
                  <a:srgbClr val="1E1E1E"/>
                </a:solidFill>
                <a:latin typeface="OPPOSans-R"/>
                <a:ea typeface="OPPOSans-R"/>
              </a:rPr>
              <a:t>OUT LOOK FOR</a:t>
            </a:r>
            <a:endParaRPr lang="zh-CN" altLang="en-US" sz="11600"/>
          </a:p>
          <a:p>
            <a:pPr algn="l">
              <a:lnSpc>
                <a:spcPct val="8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11600"/>
            </a:p>
            <a:r>
              <a:rPr sz="11600" i="0" b="0" dirty="0" smtClean="0" lang="zh-CN">
                <a:solidFill>
                  <a:srgbClr val="1E1E1E"/>
                </a:solidFill>
                <a:latin typeface="OPPOSans-H"/>
                <a:ea typeface="OPPOSans-H"/>
              </a:rPr>
              <a:t>HTHE FUTURE</a:t>
            </a:r>
            <a:endParaRPr lang="zh-CN" altLang="en-US"/>
          </a:p>
        </p:txBody>
      </p:sp>
      <p:grpSp>
        <p:nvGrpSpPr>
          <p:cNvPr id="1308" name="组合 1308"/>
          <p:cNvGrpSpPr/>
          <p:nvPr/>
        </p:nvGrpSpPr>
        <p:grpSpPr>
          <a:xfrm>
            <a:off x="21971000" y="1358900"/>
            <a:ext cx="939800" cy="939800"/>
            <a:chOff x="21971000" y="1358900"/>
            <a:chExt cx="939800" cy="939800"/>
          </a:xfrm>
        </p:grpSpPr>
        <p:pic>
          <p:nvPicPr>
            <p:cNvPr id="1309" name="image 1309"/>
            <p:cNvPicPr>
              <a:picLocks noChangeAspect="1"/>
            </p:cNvPicPr>
            <p:nvPr/>
          </p:nvPicPr>
          <p:blipFill>
            <a:blip r:embed="rId1309">
                </a:blip>
            <a:srcRect/>
            <a:stretch>
              <a:fillRect/>
            </a:stretch>
          </p:blipFill>
          <p:spPr>
            <a:xfrm rot="0" flipV="0" flipH="0">
              <a:off x="21971000" y="1689100"/>
              <a:ext cx="939800" cy="279400"/>
            </a:xfrm>
            <a:prstGeom prst="rect">
              <a:avLst/>
            </a:prstGeom>
          </p:spPr>
        </p:pic>
        <p:pic>
          <p:nvPicPr>
            <p:cNvPr id="13010" name="image 13010"/>
            <p:cNvPicPr>
              <a:picLocks noChangeAspect="1"/>
            </p:cNvPicPr>
            <p:nvPr/>
          </p:nvPicPr>
          <p:blipFill>
            <a:blip r:embed="rId13010">
                </a:blip>
            <a:srcRect/>
            <a:stretch>
              <a:fillRect/>
            </a:stretch>
          </p:blipFill>
          <p:spPr>
            <a:xfrm rot="0" flipV="0" flipH="0">
              <a:off x="22301200" y="1358900"/>
              <a:ext cx="279400" cy="939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Object 1401"/>
          <p:cNvSpPr txBox="1"/>
          <p:nvPr/>
        </p:nvSpPr>
        <p:spPr>
          <a:xfrm>
            <a:off x="11582400" y="2936874"/>
            <a:ext cx="3505200" cy="2540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20000" i="0" b="1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1402" name="Object 1402"/>
          <p:cNvSpPr txBox="1"/>
          <p:nvPr/>
        </p:nvSpPr>
        <p:spPr>
          <a:xfrm>
            <a:off x="17907000" y="2936874"/>
            <a:ext cx="3568700" cy="2540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20000" i="0" b="0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17272000" y="10638728"/>
            <a:ext cx="4826000" cy="127000"/>
          </a:xfrm>
          <a:prstGeom prst="rect">
            <a:avLst/>
          </a:prstGeom>
        </p:spPr>
      </p:pic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7284700" y="5308600"/>
            <a:ext cx="4813300" cy="1016000"/>
          </a:xfrm>
          <a:prstGeom prst="rect">
            <a:avLst/>
          </a:prstGeom>
        </p:spPr>
      </p:pic>
      <p:pic>
        <p:nvPicPr>
          <p:cNvPr id="1405" name="image 1405"/>
          <p:cNvPicPr>
            <a:picLocks noChangeAspect="1"/>
          </p:cNvPicPr>
          <p:nvPr/>
        </p:nvPicPr>
        <p:blipFill>
          <a:blip r:embed="rId1405">
                </a:blip>
          <a:srcRect/>
          <a:stretch>
            <a:fillRect/>
          </a:stretch>
        </p:blipFill>
        <p:spPr>
          <a:xfrm rot="0" flipV="0" flipH="0">
            <a:off x="10922000" y="10638728"/>
            <a:ext cx="4826000" cy="127000"/>
          </a:xfrm>
          <a:prstGeom prst="rect">
            <a:avLst/>
          </a:prstGeom>
        </p:spPr>
      </p:pic>
      <p:pic>
        <p:nvPicPr>
          <p:cNvPr id="1406" name="image 1406"/>
          <p:cNvPicPr>
            <a:picLocks noChangeAspect="1"/>
          </p:cNvPicPr>
          <p:nvPr/>
        </p:nvPicPr>
        <p:blipFill>
          <a:blip r:embed="rId1406">
                </a:blip>
          <a:srcRect/>
          <a:stretch>
            <a:fillRect/>
          </a:stretch>
        </p:blipFill>
        <p:spPr>
          <a:xfrm rot="0" flipV="0" flipH="0">
            <a:off x="10922000" y="5308600"/>
            <a:ext cx="4826000" cy="1016000"/>
          </a:xfrm>
          <a:prstGeom prst="rect">
            <a:avLst/>
          </a:prstGeom>
        </p:spPr>
      </p:pic>
      <p:pic>
        <p:nvPicPr>
          <p:cNvPr id="1407" name="image 1407"/>
          <p:cNvPicPr>
            <a:picLocks noChangeAspect="1"/>
          </p:cNvPicPr>
          <p:nvPr/>
        </p:nvPicPr>
        <p:blipFill>
          <a:blip r:embed="rId1407">
                </a:blip>
          <a:srcRect/>
          <a:stretch>
            <a:fillRect/>
          </a:stretch>
        </p:blipFill>
        <p:spPr>
          <a:xfrm rot="0" flipV="0" flipH="0">
            <a:off x="22174200" y="1371600"/>
            <a:ext cx="736600" cy="711200"/>
          </a:xfrm>
          <a:prstGeom prst="rect">
            <a:avLst/>
          </a:prstGeom>
        </p:spPr>
      </p:pic>
      <p:pic>
        <p:nvPicPr>
          <p:cNvPr id="1408" name="image 1408"/>
          <p:cNvPicPr>
            <a:picLocks noChangeAspect="1"/>
          </p:cNvPicPr>
          <p:nvPr/>
        </p:nvPicPr>
        <p:blipFill>
          <a:blip r:embed="rId1408">
                </a:blip>
          <a:srcRect/>
          <a:stretch>
            <a:fillRect/>
          </a:stretch>
        </p:blipFill>
        <p:spPr>
          <a:xfrm rot="0" flipV="0" flipH="0">
            <a:off x="2235200" y="6096000"/>
            <a:ext cx="2413000" cy="88900"/>
          </a:xfrm>
          <a:prstGeom prst="rect">
            <a:avLst/>
          </a:prstGeom>
        </p:spPr>
      </p:pic>
      <p:sp>
        <p:nvSpPr>
          <p:cNvPr id="1409" name="Object 1409"/>
          <p:cNvSpPr txBox="1"/>
          <p:nvPr/>
        </p:nvSpPr>
        <p:spPr>
          <a:xfrm>
            <a:off x="17998271" y="5289550"/>
            <a:ext cx="5203409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打响知名度</a:t>
            </a:r>
            <a:endParaRPr lang="zh-CN" altLang="en-US"/>
          </a:p>
        </p:txBody>
      </p:sp>
      <p:sp>
        <p:nvSpPr>
          <p:cNvPr id="14010" name="Object 14010"/>
          <p:cNvSpPr txBox="1"/>
          <p:nvPr/>
        </p:nvSpPr>
        <p:spPr>
          <a:xfrm>
            <a:off x="17494250" y="7045325"/>
            <a:ext cx="43942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218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尝试用心做出一两个知名度较高的案件，当做自己的名片。</a:t>
            </a:r>
            <a:endParaRPr lang="zh-CN" altLang="en-US"/>
          </a:p>
        </p:txBody>
      </p:sp>
      <p:sp>
        <p:nvSpPr>
          <p:cNvPr id="14011" name="Object 14011"/>
          <p:cNvSpPr txBox="1"/>
          <p:nvPr/>
        </p:nvSpPr>
        <p:spPr>
          <a:xfrm>
            <a:off x="11382170" y="5261741"/>
            <a:ext cx="5216789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参加同行活动</a:t>
            </a:r>
            <a:endParaRPr lang="zh-CN" altLang="en-US"/>
          </a:p>
        </p:txBody>
      </p:sp>
      <p:sp>
        <p:nvSpPr>
          <p:cNvPr id="14012" name="Object 14012"/>
          <p:cNvSpPr txBox="1"/>
          <p:nvPr/>
        </p:nvSpPr>
        <p:spPr>
          <a:xfrm>
            <a:off x="11137900" y="7045325"/>
            <a:ext cx="43942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218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明年我将继续积极参加专业委员会的系列活动，以加强自己的工作能力的水平。</a:t>
            </a:r>
            <a:endParaRPr lang="zh-CN" altLang="en-US"/>
          </a:p>
        </p:txBody>
      </p:sp>
      <p:sp>
        <p:nvSpPr>
          <p:cNvPr id="14013" name="Object 14013"/>
          <p:cNvSpPr txBox="1"/>
          <p:nvPr/>
        </p:nvSpPr>
        <p:spPr>
          <a:xfrm>
            <a:off x="2133600" y="11942826"/>
            <a:ext cx="6095999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800" i="0" b="0" dirty="0" smtClean="0" lang="zh-CN">
                <a:solidFill>
                  <a:srgbClr val="989898"/>
                </a:solidFill>
                <a:latin typeface="OPPOSans-R"/>
                <a:ea typeface="OPPOSans-R"/>
              </a:rPr>
              <a:t>WWW.GAOXIAODING.COM</a:t>
            </a:r>
            <a:endParaRPr lang="zh-CN" altLang="en-US"/>
          </a:p>
        </p:txBody>
      </p:sp>
      <p:sp>
        <p:nvSpPr>
          <p:cNvPr id="14014" name="Object 14014"/>
          <p:cNvSpPr txBox="1"/>
          <p:nvPr/>
        </p:nvSpPr>
        <p:spPr>
          <a:xfrm>
            <a:off x="2133600" y="6649968"/>
            <a:ext cx="4064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营销推广</a:t>
            </a:r>
            <a:endParaRPr lang="zh-CN" altLang="en-US"/>
          </a:p>
        </p:txBody>
      </p:sp>
      <p:sp>
        <p:nvSpPr>
          <p:cNvPr id="14015" name="Object 14015"/>
          <p:cNvSpPr txBox="1"/>
          <p:nvPr/>
        </p:nvSpPr>
        <p:spPr>
          <a:xfrm>
            <a:off x="2133600" y="3293745"/>
            <a:ext cx="8940798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8333"/>
              </a:lnSpc>
            </a:pPr>
            <a:r>
              <a:rPr sz="8000" i="0" b="0" dirty="0" smtClean="0" lang="zh-CN">
                <a:solidFill>
                  <a:srgbClr val="989898"/>
                </a:solidFill>
                <a:latin typeface="OPPOSans-R"/>
                <a:ea typeface="OPPOSans-R"/>
              </a:rPr>
              <a:t>MARKETING</a:t>
            </a:r>
            <a:endParaRPr lang="zh-CN" altLang="en-US" sz="8000"/>
          </a:p>
          <a:p>
            <a:pPr algn="l">
              <a:lnSpc>
                <a:spcPct val="88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8000"/>
            </a:p>
            <a:r>
              <a:rPr sz="8000" i="0" b="0" dirty="0" smtClean="0" lang="zh-CN">
                <a:solidFill>
                  <a:srgbClr val="989898"/>
                </a:solidFill>
                <a:latin typeface="OPPOSans-H"/>
                <a:ea typeface="OPPOSans-H"/>
              </a:rPr>
              <a:t>PROMOTION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 l="0" t="0" r="0" b="0"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22707600" y="12255500"/>
            <a:ext cx="203200" cy="889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    </a:blip>
          <a:srcRect/>
          <a:stretch>
            <a:fillRect/>
          </a:stretch>
        </p:blipFill>
        <p:spPr>
          <a:xfrm rot="0" flipV="0" flipH="0">
            <a:off x="1625600" y="10941787"/>
            <a:ext cx="5631552" cy="1016000"/>
          </a:xfrm>
          <a:prstGeom prst="rect">
            <a:avLst/>
          </a:prstGeom>
        </p:spPr>
      </p:pic>
      <p:sp>
        <p:nvSpPr>
          <p:cNvPr id="1504" name="Object 1504"/>
          <p:cNvSpPr txBox="1"/>
          <p:nvPr/>
        </p:nvSpPr>
        <p:spPr>
          <a:xfrm>
            <a:off x="1536699" y="1593850"/>
            <a:ext cx="4719136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spc="96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稿定设计</a:t>
            </a:r>
            <a:endParaRPr lang="zh-CN" altLang="en-US"/>
          </a:p>
        </p:txBody>
      </p:sp>
      <p:sp>
        <p:nvSpPr>
          <p:cNvPr id="1505" name="Object 1505"/>
          <p:cNvSpPr txBox="1"/>
          <p:nvPr/>
        </p:nvSpPr>
        <p:spPr>
          <a:xfrm>
            <a:off x="1523999" y="3214457"/>
            <a:ext cx="14249400" cy="2476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9500" i="0" b="1" dirty="0" smtClean="0" lang="zh-CN">
                <a:solidFill>
                  <a:srgbClr val="1E1E1E"/>
                </a:solidFill>
                <a:latin typeface="OPPOSans-H"/>
                <a:ea typeface="OPPOSans-H"/>
              </a:rPr>
              <a:t>THANKS</a:t>
            </a:r>
            <a:endParaRPr lang="zh-CN" altLang="en-US"/>
          </a:p>
        </p:txBody>
      </p:sp>
      <p:sp>
        <p:nvSpPr>
          <p:cNvPr id="1506" name="Object 1506"/>
          <p:cNvSpPr txBox="1"/>
          <p:nvPr/>
        </p:nvSpPr>
        <p:spPr>
          <a:xfrm>
            <a:off x="1549399" y="6144566"/>
            <a:ext cx="14249400" cy="111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8800" i="0" b="1" spc="1609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FOR WATCHING</a:t>
            </a:r>
            <a:endParaRPr lang="zh-CN" altLang="en-US"/>
          </a:p>
        </p:txBody>
      </p:sp>
      <p:sp>
        <p:nvSpPr>
          <p:cNvPr id="1507" name="Object 1507"/>
          <p:cNvSpPr txBox="1"/>
          <p:nvPr/>
        </p:nvSpPr>
        <p:spPr>
          <a:xfrm>
            <a:off x="20914679" y="10010394"/>
            <a:ext cx="2152309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6666"/>
              </a:lnSpc>
            </a:pPr>
            <a:r>
              <a:rPr sz="2800" i="0" b="1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GAO</a:t>
            </a:r>
            <a:endParaRPr lang="zh-CN" altLang="en-US" sz="2800"/>
          </a:p>
          <a:p>
            <a:pPr algn="r">
              <a:lnSpc>
                <a:spcPct val="116666"/>
              </a:lnSpc>
            </a:pPr>
            <a:r>
              <a:rPr sz="2800" i="0" b="1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XIAO</a:t>
            </a:r>
            <a:endParaRPr lang="zh-CN" altLang="en-US" sz="2800"/>
          </a:p>
          <a:p>
            <a:pPr algn="r">
              <a:lnSpc>
                <a:spcPct val="116666"/>
              </a:lnSpc>
            </a:pPr>
            <a:r>
              <a:rPr sz="2800" i="0" b="1" dirty="0" smtClean="0" lang="zh-CN">
                <a:solidFill>
                  <a:srgbClr val="1E1E1E"/>
                </a:solidFill>
                <a:latin typeface="OPPOSans-M"/>
                <a:ea typeface="OPPOSans-M"/>
              </a:rPr>
              <a:t>DING</a:t>
            </a:r>
            <a:endParaRPr lang="zh-CN" altLang="en-US" sz="2800"/>
          </a:p>
          <a:p>
            <a:pPr algn="r">
              <a:lnSpc>
                <a:spcPct val="116666"/>
              </a:lnSpc>
            </a:pPr>
            <a:p>
              <a:pPr algn="r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1508" name="Object 1508"/>
          <p:cNvSpPr txBox="1"/>
          <p:nvPr/>
        </p:nvSpPr>
        <p:spPr>
          <a:xfrm>
            <a:off x="2205774" y="10878287"/>
            <a:ext cx="7094036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报告人：稿小定</a:t>
            </a:r>
            <a:endParaRPr lang="zh-CN" altLang="en-US"/>
          </a:p>
        </p:txBody>
      </p:sp>
      <p:sp>
        <p:nvSpPr>
          <p:cNvPr id="1509" name="Object 1509"/>
          <p:cNvSpPr txBox="1"/>
          <p:nvPr/>
        </p:nvSpPr>
        <p:spPr>
          <a:xfrm>
            <a:off x="1549399" y="7975640"/>
            <a:ext cx="14579600" cy="81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6400" i="0" b="0" spc="3977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感 谢 您 的 观 看</a:t>
            </a:r>
            <a:endParaRPr lang="zh-CN" altLang="en-US"/>
          </a:p>
        </p:txBody>
      </p:sp>
      <p:pic>
        <p:nvPicPr>
          <p:cNvPr id="15010" name="image 15010"/>
          <p:cNvPicPr>
            <a:picLocks noChangeAspect="1"/>
          </p:cNvPicPr>
          <p:nvPr/>
        </p:nvPicPr>
        <p:blipFill>
          <a:blip r:embed="rId15010">
                </a:blip>
          <a:srcRect/>
          <a:stretch>
            <a:fillRect/>
          </a:stretch>
        </p:blipFill>
        <p:spPr>
          <a:xfrm rot="0" flipV="0" flipH="0">
            <a:off x="1638299" y="7690442"/>
            <a:ext cx="14184257" cy="69936"/>
          </a:xfrm>
          <a:prstGeom prst="rect">
            <a:avLst/>
          </a:prstGeom>
        </p:spPr>
      </p:pic>
      <p:pic>
        <p:nvPicPr>
          <p:cNvPr id="15011" name="image 15011"/>
          <p:cNvPicPr>
            <a:picLocks noChangeAspect="1"/>
          </p:cNvPicPr>
          <p:nvPr/>
        </p:nvPicPr>
        <p:blipFill>
          <a:blip r:embed="rId15011">
                </a:blip>
          <a:srcRect/>
          <a:stretch>
            <a:fillRect/>
          </a:stretch>
        </p:blipFill>
        <p:spPr>
          <a:xfrm rot="0" flipV="0" flipH="0">
            <a:off x="22838389" y="5585909"/>
            <a:ext cx="76200" cy="1524000"/>
          </a:xfrm>
          <a:prstGeom prst="rect">
            <a:avLst/>
          </a:prstGeom>
        </p:spPr>
      </p:pic>
      <p:sp>
        <p:nvSpPr>
          <p:cNvPr id="15012" name="Object 15012"/>
          <p:cNvSpPr txBox="1"/>
          <p:nvPr/>
        </p:nvSpPr>
        <p:spPr>
          <a:xfrm>
            <a:off x="22177989" y="1915609"/>
            <a:ext cx="889000" cy="4267200"/>
          </a:xfrm>
          <a:prstGeom prst="rect">
            <a:avLst/>
          </a:prstGeom>
        </p:spPr>
        <p:txBody>
          <a:bodyPr vert="eaVert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5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2020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2016281" y="6275080"/>
            <a:ext cx="1028700" cy="10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7875037" y="6275080"/>
            <a:ext cx="1028700" cy="10160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13184424" y="6236980"/>
            <a:ext cx="1028700" cy="10160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18334149" y="6236980"/>
            <a:ext cx="1028700" cy="10160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10492024" y="2046576"/>
            <a:ext cx="30099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72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/ 目录</a:t>
            </a:r>
            <a:endParaRPr lang="zh-CN" altLang="en-US"/>
          </a:p>
        </p:txBody>
      </p:sp>
      <p:sp>
        <p:nvSpPr>
          <p:cNvPr id="206" name="Object 206"/>
          <p:cNvSpPr txBox="1"/>
          <p:nvPr/>
        </p:nvSpPr>
        <p:spPr>
          <a:xfrm>
            <a:off x="1410150" y="1616074"/>
            <a:ext cx="109601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CONTENTS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1940081" y="7596765"/>
            <a:ext cx="38989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工作概述</a:t>
            </a:r>
            <a:endParaRPr lang="zh-CN" altLang="en-US"/>
          </a:p>
        </p:txBody>
      </p:sp>
      <p:sp>
        <p:nvSpPr>
          <p:cNvPr id="208" name="Object 208"/>
          <p:cNvSpPr txBox="1"/>
          <p:nvPr/>
        </p:nvSpPr>
        <p:spPr>
          <a:xfrm>
            <a:off x="1927381" y="8365538"/>
            <a:ext cx="3911600" cy="355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Summary of work</a:t>
            </a:r>
            <a:endParaRPr lang="zh-CN" altLang="en-US"/>
          </a:p>
        </p:txBody>
      </p:sp>
      <p:sp>
        <p:nvSpPr>
          <p:cNvPr id="209" name="Object 209"/>
          <p:cNvSpPr txBox="1"/>
          <p:nvPr/>
        </p:nvSpPr>
        <p:spPr>
          <a:xfrm>
            <a:off x="1862360" y="6363682"/>
            <a:ext cx="12700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2010" name="Object 2010"/>
          <p:cNvSpPr txBox="1"/>
          <p:nvPr/>
        </p:nvSpPr>
        <p:spPr>
          <a:xfrm>
            <a:off x="1927381" y="9241082"/>
            <a:ext cx="41529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4166"/>
              </a:lnSpc>
            </a:pPr>
            <a:r>
              <a:rPr sz="26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请输入详情内容请输入详情内容请输入详情内容</a:t>
            </a:r>
            <a:endParaRPr lang="zh-CN" altLang="en-US"/>
          </a:p>
        </p:txBody>
      </p:sp>
      <p:sp>
        <p:nvSpPr>
          <p:cNvPr id="2011" name="Object 2011"/>
          <p:cNvSpPr txBox="1"/>
          <p:nvPr/>
        </p:nvSpPr>
        <p:spPr>
          <a:xfrm>
            <a:off x="7798837" y="7596765"/>
            <a:ext cx="40259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工作不足</a:t>
            </a:r>
            <a:endParaRPr lang="zh-CN" altLang="en-US"/>
          </a:p>
        </p:txBody>
      </p:sp>
      <p:sp>
        <p:nvSpPr>
          <p:cNvPr id="2012" name="Object 2012"/>
          <p:cNvSpPr txBox="1"/>
          <p:nvPr/>
        </p:nvSpPr>
        <p:spPr>
          <a:xfrm>
            <a:off x="7786137" y="8365538"/>
            <a:ext cx="3606800" cy="355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Lack of work</a:t>
            </a:r>
            <a:endParaRPr lang="zh-CN" altLang="en-US"/>
          </a:p>
        </p:txBody>
      </p:sp>
      <p:sp>
        <p:nvSpPr>
          <p:cNvPr id="2013" name="Object 2013"/>
          <p:cNvSpPr txBox="1"/>
          <p:nvPr/>
        </p:nvSpPr>
        <p:spPr>
          <a:xfrm>
            <a:off x="7746516" y="6338282"/>
            <a:ext cx="12700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2014" name="Object 2014"/>
          <p:cNvSpPr txBox="1"/>
          <p:nvPr/>
        </p:nvSpPr>
        <p:spPr>
          <a:xfrm>
            <a:off x="7798837" y="9241082"/>
            <a:ext cx="40259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4166"/>
              </a:lnSpc>
            </a:pPr>
            <a:r>
              <a:rPr sz="26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请输入详情内容请输入详情内容请输入详情内容</a:t>
            </a:r>
            <a:endParaRPr lang="zh-CN" altLang="en-US"/>
          </a:p>
        </p:txBody>
      </p:sp>
      <p:sp>
        <p:nvSpPr>
          <p:cNvPr id="2015" name="Object 2015"/>
          <p:cNvSpPr txBox="1"/>
          <p:nvPr/>
        </p:nvSpPr>
        <p:spPr>
          <a:xfrm>
            <a:off x="13108224" y="7596765"/>
            <a:ext cx="38608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工作收获</a:t>
            </a:r>
            <a:endParaRPr lang="zh-CN" altLang="en-US"/>
          </a:p>
        </p:txBody>
      </p:sp>
      <p:sp>
        <p:nvSpPr>
          <p:cNvPr id="2016" name="Object 2016"/>
          <p:cNvSpPr txBox="1"/>
          <p:nvPr/>
        </p:nvSpPr>
        <p:spPr>
          <a:xfrm>
            <a:off x="13120924" y="8365538"/>
            <a:ext cx="3848100" cy="355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Work to harvest</a:t>
            </a:r>
            <a:endParaRPr lang="zh-CN" altLang="en-US"/>
          </a:p>
        </p:txBody>
      </p:sp>
      <p:sp>
        <p:nvSpPr>
          <p:cNvPr id="2017" name="Object 2017"/>
          <p:cNvSpPr txBox="1"/>
          <p:nvPr/>
        </p:nvSpPr>
        <p:spPr>
          <a:xfrm>
            <a:off x="13055903" y="6300777"/>
            <a:ext cx="12700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03</a:t>
            </a:r>
            <a:endParaRPr lang="zh-CN" altLang="en-US"/>
          </a:p>
        </p:txBody>
      </p:sp>
      <p:sp>
        <p:nvSpPr>
          <p:cNvPr id="2018" name="Object 2018"/>
          <p:cNvSpPr txBox="1"/>
          <p:nvPr/>
        </p:nvSpPr>
        <p:spPr>
          <a:xfrm>
            <a:off x="13120924" y="9241082"/>
            <a:ext cx="39878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4166"/>
              </a:lnSpc>
            </a:pPr>
            <a:r>
              <a:rPr sz="26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请输入详情内容请输入详情内容请输入详情内容</a:t>
            </a:r>
            <a:endParaRPr lang="zh-CN" altLang="en-US"/>
          </a:p>
        </p:txBody>
      </p:sp>
      <p:sp>
        <p:nvSpPr>
          <p:cNvPr id="2019" name="Object 2019"/>
          <p:cNvSpPr txBox="1"/>
          <p:nvPr/>
        </p:nvSpPr>
        <p:spPr>
          <a:xfrm>
            <a:off x="18257949" y="7596765"/>
            <a:ext cx="38989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未来展望</a:t>
            </a:r>
            <a:endParaRPr lang="zh-CN" altLang="en-US"/>
          </a:p>
        </p:txBody>
      </p:sp>
      <p:sp>
        <p:nvSpPr>
          <p:cNvPr id="2020" name="Object 2020"/>
          <p:cNvSpPr txBox="1"/>
          <p:nvPr/>
        </p:nvSpPr>
        <p:spPr>
          <a:xfrm>
            <a:off x="18232549" y="8365538"/>
            <a:ext cx="3505200" cy="355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Future</a:t>
            </a:r>
            <a:endParaRPr lang="zh-CN" altLang="en-US"/>
          </a:p>
        </p:txBody>
      </p:sp>
      <p:sp>
        <p:nvSpPr>
          <p:cNvPr id="2021" name="Object 2021"/>
          <p:cNvSpPr txBox="1"/>
          <p:nvPr/>
        </p:nvSpPr>
        <p:spPr>
          <a:xfrm>
            <a:off x="18192928" y="6312882"/>
            <a:ext cx="12700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04</a:t>
            </a:r>
            <a:endParaRPr lang="zh-CN" altLang="en-US"/>
          </a:p>
        </p:txBody>
      </p:sp>
      <p:sp>
        <p:nvSpPr>
          <p:cNvPr id="2022" name="Object 2022"/>
          <p:cNvSpPr txBox="1"/>
          <p:nvPr/>
        </p:nvSpPr>
        <p:spPr>
          <a:xfrm>
            <a:off x="18257949" y="9241082"/>
            <a:ext cx="40640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4166"/>
              </a:lnSpc>
            </a:pPr>
            <a:r>
              <a:rPr sz="26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请输入详情内容请输入详情内容请输入详情内容</a:t>
            </a:r>
            <a:endParaRPr lang="zh-CN" altLang="en-US"/>
          </a:p>
        </p:txBody>
      </p:sp>
      <p:pic>
        <p:nvPicPr>
          <p:cNvPr id="2023" name="image 2023"/>
          <p:cNvPicPr>
            <a:picLocks noChangeAspect="1"/>
          </p:cNvPicPr>
          <p:nvPr/>
        </p:nvPicPr>
        <p:blipFill>
          <a:blip r:embed="rId2023">
                </a:blip>
          <a:srcRect/>
          <a:stretch>
            <a:fillRect/>
          </a:stretch>
        </p:blipFill>
        <p:spPr>
          <a:xfrm rot="0" flipV="0" flipH="0">
            <a:off x="1549519" y="3635872"/>
            <a:ext cx="20968026" cy="38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1752600" y="8356600"/>
            <a:ext cx="4800600" cy="927100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13277828" y="5956300"/>
            <a:ext cx="10451792" cy="768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50000" i="0" b="1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303" name="Object 303"/>
          <p:cNvSpPr txBox="1"/>
          <p:nvPr/>
        </p:nvSpPr>
        <p:spPr>
          <a:xfrm>
            <a:off x="2413684" y="8178800"/>
            <a:ext cx="6960512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spc="359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工作概述</a:t>
            </a:r>
            <a:endParaRPr lang="zh-CN" altLang="en-US"/>
          </a:p>
        </p:txBody>
      </p:sp>
      <p:sp>
        <p:nvSpPr>
          <p:cNvPr id="304" name="Object 304"/>
          <p:cNvSpPr txBox="1"/>
          <p:nvPr/>
        </p:nvSpPr>
        <p:spPr>
          <a:xfrm>
            <a:off x="1676400" y="7096969"/>
            <a:ext cx="4344543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1666"/>
              </a:lnSpc>
            </a:pPr>
            <a:r>
              <a:rPr sz="55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PART01</a:t>
            </a:r>
            <a:endParaRPr lang="zh-CN" altLang="en-US"/>
          </a:p>
        </p:txBody>
      </p:sp>
      <p:sp>
        <p:nvSpPr>
          <p:cNvPr id="305" name="Object 305"/>
          <p:cNvSpPr txBox="1"/>
          <p:nvPr/>
        </p:nvSpPr>
        <p:spPr>
          <a:xfrm>
            <a:off x="1676400" y="9725829"/>
            <a:ext cx="9023844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30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一年来，我参加了一些培训，  解决了许多</a:t>
            </a:r>
            <a:endParaRPr lang="zh-CN" altLang="en-US" sz="3000"/>
          </a:p>
          <a:p>
            <a:pPr algn="l">
              <a:lnSpc>
                <a:spcPct val="125000"/>
              </a:lnSpc>
            </a:pPr>
            <a:r>
              <a:rPr sz="30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法律案件。</a:t>
            </a:r>
            <a:endParaRPr lang="zh-CN" altLang="en-US"/>
          </a:p>
        </p:txBody>
      </p:sp>
      <p:sp>
        <p:nvSpPr>
          <p:cNvPr id="306" name="Object 306"/>
          <p:cNvSpPr txBox="1"/>
          <p:nvPr/>
        </p:nvSpPr>
        <p:spPr>
          <a:xfrm>
            <a:off x="1676400" y="1449901"/>
            <a:ext cx="10781843" cy="318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1600" i="0" b="0" spc="696" dirty="0" smtClean="0" lang="zh-CN">
                <a:solidFill>
                  <a:srgbClr val="1E1E1E"/>
                </a:solidFill>
                <a:latin typeface="OPPOSans-R"/>
                <a:ea typeface="OPPOSans-R"/>
              </a:rPr>
              <a:t>SUMMARY</a:t>
            </a:r>
            <a:endParaRPr lang="zh-CN" altLang="en-US" sz="11600"/>
          </a:p>
          <a:p>
            <a:pPr algn="l">
              <a:lnSpc>
                <a:spcPct val="8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11600"/>
            </a:p>
            <a:r>
              <a:rPr sz="11100" i="0" b="0" spc="696" dirty="0" smtClean="0" lang="zh-CN">
                <a:solidFill>
                  <a:srgbClr val="1E1E1E"/>
                </a:solidFill>
                <a:latin typeface="OPPOSans-H"/>
                <a:ea typeface="OPPOSans-H"/>
              </a:rPr>
              <a:t>OF WORK</a:t>
            </a:r>
            <a:endParaRPr lang="zh-CN" altLang="en-US"/>
          </a:p>
        </p:txBody>
      </p:sp>
      <p:grpSp>
        <p:nvGrpSpPr>
          <p:cNvPr id="308" name="组合 308"/>
          <p:cNvGrpSpPr/>
          <p:nvPr/>
        </p:nvGrpSpPr>
        <p:grpSpPr>
          <a:xfrm>
            <a:off x="21971000" y="1381084"/>
            <a:ext cx="917615" cy="917615"/>
            <a:chOff x="21971000" y="1381084"/>
            <a:chExt cx="917615" cy="917615"/>
          </a:xfrm>
        </p:grpSpPr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309">
                </a:blip>
            <a:srcRect/>
            <a:stretch>
              <a:fillRect/>
            </a:stretch>
          </p:blipFill>
          <p:spPr>
            <a:xfrm rot="0" flipV="0" flipH="0">
              <a:off x="21971000" y="1703489"/>
              <a:ext cx="917615" cy="272804"/>
            </a:xfrm>
            <a:prstGeom prst="rect">
              <a:avLst/>
            </a:prstGeom>
          </p:spPr>
        </p:pic>
        <p:pic>
          <p:nvPicPr>
            <p:cNvPr id="3010" name="image 3010"/>
            <p:cNvPicPr>
              <a:picLocks noChangeAspect="1"/>
            </p:cNvPicPr>
            <p:nvPr/>
          </p:nvPicPr>
          <p:blipFill>
            <a:blip r:embed="rId3010">
                </a:blip>
            <a:srcRect/>
            <a:stretch>
              <a:fillRect/>
            </a:stretch>
          </p:blipFill>
          <p:spPr>
            <a:xfrm rot="0" flipV="0" flipH="0">
              <a:off x="22293405" y="1381084"/>
              <a:ext cx="272804" cy="917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14148455" y="4279900"/>
            <a:ext cx="165100" cy="4445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14097655" y="8699500"/>
            <a:ext cx="152400" cy="4318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18707100" y="4279900"/>
            <a:ext cx="152400" cy="4445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/>
          <a:stretch>
            <a:fillRect/>
          </a:stretch>
        </p:blipFill>
        <p:spPr>
          <a:xfrm rot="0" flipV="0" flipH="0">
            <a:off x="10833755" y="4457700"/>
            <a:ext cx="2413000" cy="889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2235200" y="6057900"/>
            <a:ext cx="2413000" cy="88900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407">
                </a:blip>
          <a:srcRect/>
          <a:stretch>
            <a:fillRect/>
          </a:stretch>
        </p:blipFill>
        <p:spPr>
          <a:xfrm rot="0" flipV="0" flipH="0">
            <a:off x="15250466" y="4457700"/>
            <a:ext cx="2413000" cy="88900"/>
          </a:xfrm>
          <a:prstGeom prst="rect">
            <a:avLst/>
          </a:prstGeom>
        </p:spPr>
      </p:pic>
      <p:pic>
        <p:nvPicPr>
          <p:cNvPr id="408" name="image 408"/>
          <p:cNvPicPr>
            <a:picLocks noChangeAspect="1"/>
          </p:cNvPicPr>
          <p:nvPr/>
        </p:nvPicPr>
        <p:blipFill>
          <a:blip r:embed="rId408">
                </a:blip>
          <a:srcRect/>
          <a:stretch>
            <a:fillRect/>
          </a:stretch>
        </p:blipFill>
        <p:spPr>
          <a:xfrm rot="0" flipV="0" flipH="0">
            <a:off x="19685000" y="4457700"/>
            <a:ext cx="2413000" cy="88900"/>
          </a:xfrm>
          <a:prstGeom prst="rect">
            <a:avLst/>
          </a:prstGeom>
        </p:spPr>
      </p:pic>
      <p:pic>
        <p:nvPicPr>
          <p:cNvPr id="409" name="image 409"/>
          <p:cNvPicPr>
            <a:picLocks noChangeAspect="1"/>
          </p:cNvPicPr>
          <p:nvPr/>
        </p:nvPicPr>
        <p:blipFill>
          <a:blip r:embed="rId409">
                </a:blip>
          <a:srcRect/>
          <a:stretch>
            <a:fillRect/>
          </a:stretch>
        </p:blipFill>
        <p:spPr>
          <a:xfrm rot="0" flipV="0" flipH="0">
            <a:off x="10833755" y="8851900"/>
            <a:ext cx="2413000" cy="88900"/>
          </a:xfrm>
          <a:prstGeom prst="rect">
            <a:avLst/>
          </a:prstGeom>
        </p:spPr>
      </p:pic>
      <p:pic>
        <p:nvPicPr>
          <p:cNvPr id="4010" name="image 4010"/>
          <p:cNvPicPr>
            <a:picLocks noChangeAspect="1"/>
          </p:cNvPicPr>
          <p:nvPr/>
        </p:nvPicPr>
        <p:blipFill>
          <a:blip r:embed="rId4010">
                </a:blip>
          <a:srcRect/>
          <a:stretch>
            <a:fillRect/>
          </a:stretch>
        </p:blipFill>
        <p:spPr>
          <a:xfrm rot="0" flipV="0" flipH="0">
            <a:off x="15250466" y="8851900"/>
            <a:ext cx="2413000" cy="88900"/>
          </a:xfrm>
          <a:prstGeom prst="rect">
            <a:avLst/>
          </a:prstGeom>
        </p:spPr>
      </p:pic>
      <p:sp>
        <p:nvSpPr>
          <p:cNvPr id="4011" name="Object 4011"/>
          <p:cNvSpPr txBox="1"/>
          <p:nvPr/>
        </p:nvSpPr>
        <p:spPr>
          <a:xfrm>
            <a:off x="2133600" y="6519413"/>
            <a:ext cx="61214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法律业务</a:t>
            </a:r>
            <a:endParaRPr lang="zh-CN" altLang="en-US"/>
          </a:p>
        </p:txBody>
      </p:sp>
      <p:sp>
        <p:nvSpPr>
          <p:cNvPr id="4012" name="Object 4012"/>
          <p:cNvSpPr txBox="1"/>
          <p:nvPr/>
        </p:nvSpPr>
        <p:spPr>
          <a:xfrm>
            <a:off x="2133600" y="3166745"/>
            <a:ext cx="7518219" cy="259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8333"/>
              </a:lnSpc>
            </a:pPr>
            <a:r>
              <a:rPr sz="9000" i="0" b="0" dirty="0" smtClean="0" lang="zh-CN">
                <a:solidFill>
                  <a:srgbClr val="989898"/>
                </a:solidFill>
                <a:latin typeface="OPPOSans-R"/>
                <a:ea typeface="OPPOSans-R"/>
              </a:rPr>
              <a:t>LEGAL</a:t>
            </a:r>
            <a:endParaRPr lang="zh-CN" altLang="en-US" sz="9000"/>
          </a:p>
          <a:p>
            <a:pPr algn="l">
              <a:lnSpc>
                <a:spcPct val="88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9000"/>
            </a:p>
            <a:r>
              <a:rPr sz="9000" i="0" b="0" dirty="0" smtClean="0" lang="zh-CN">
                <a:solidFill>
                  <a:srgbClr val="989898"/>
                </a:solidFill>
                <a:latin typeface="OPPOSans-H"/>
                <a:ea typeface="OPPOSans-H"/>
              </a:rPr>
              <a:t>BUSINESS</a:t>
            </a:r>
            <a:endParaRPr lang="zh-CN" altLang="en-US"/>
          </a:p>
        </p:txBody>
      </p:sp>
      <p:sp>
        <p:nvSpPr>
          <p:cNvPr id="4014" name="Object 4014"/>
          <p:cNvSpPr txBox="1"/>
          <p:nvPr/>
        </p:nvSpPr>
        <p:spPr>
          <a:xfrm>
            <a:off x="10732155" y="3026207"/>
            <a:ext cx="2970491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民事</a:t>
            </a:r>
            <a:endParaRPr lang="zh-CN" altLang="en-US"/>
          </a:p>
        </p:txBody>
      </p:sp>
      <p:sp>
        <p:nvSpPr>
          <p:cNvPr id="4015" name="Object 4015"/>
          <p:cNvSpPr txBox="1"/>
          <p:nvPr/>
        </p:nvSpPr>
        <p:spPr>
          <a:xfrm>
            <a:off x="10714333" y="4980939"/>
            <a:ext cx="3535718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1年来共办理民事</a:t>
            </a:r>
            <a:endParaRPr lang="zh-CN" altLang="en-US" sz="2800"/>
          </a:p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案件3件</a:t>
            </a:r>
            <a:endParaRPr lang="zh-CN" altLang="en-US"/>
          </a:p>
        </p:txBody>
      </p:sp>
      <p:sp>
        <p:nvSpPr>
          <p:cNvPr id="4016" name="Object 4016"/>
          <p:cNvSpPr txBox="1"/>
          <p:nvPr/>
        </p:nvSpPr>
        <p:spPr>
          <a:xfrm>
            <a:off x="15148866" y="3030540"/>
            <a:ext cx="3110959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非诉讼</a:t>
            </a:r>
            <a:endParaRPr lang="zh-CN" altLang="en-US"/>
          </a:p>
        </p:txBody>
      </p:sp>
      <p:sp>
        <p:nvSpPr>
          <p:cNvPr id="4017" name="Object 4017"/>
          <p:cNvSpPr txBox="1"/>
          <p:nvPr/>
        </p:nvSpPr>
        <p:spPr>
          <a:xfrm>
            <a:off x="15148866" y="4980939"/>
            <a:ext cx="3370062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非诉讼案件8件</a:t>
            </a:r>
            <a:endParaRPr lang="zh-CN" altLang="en-US"/>
          </a:p>
        </p:txBody>
      </p:sp>
      <p:sp>
        <p:nvSpPr>
          <p:cNvPr id="4018" name="Object 4018"/>
          <p:cNvSpPr txBox="1"/>
          <p:nvPr/>
        </p:nvSpPr>
        <p:spPr>
          <a:xfrm>
            <a:off x="19583400" y="3013507"/>
            <a:ext cx="31242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刑事</a:t>
            </a:r>
            <a:endParaRPr lang="zh-CN" altLang="en-US"/>
          </a:p>
        </p:txBody>
      </p:sp>
      <p:sp>
        <p:nvSpPr>
          <p:cNvPr id="4019" name="Object 4019"/>
          <p:cNvSpPr txBox="1"/>
          <p:nvPr/>
        </p:nvSpPr>
        <p:spPr>
          <a:xfrm>
            <a:off x="19583400" y="5006848"/>
            <a:ext cx="34798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刑事代理（辩护）</a:t>
            </a:r>
            <a:endParaRPr lang="zh-CN" altLang="en-US" sz="2800"/>
          </a:p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4件</a:t>
            </a:r>
            <a:endParaRPr lang="zh-CN" altLang="en-US"/>
          </a:p>
        </p:txBody>
      </p:sp>
      <p:sp>
        <p:nvSpPr>
          <p:cNvPr id="4020" name="Object 4020"/>
          <p:cNvSpPr txBox="1"/>
          <p:nvPr/>
        </p:nvSpPr>
        <p:spPr>
          <a:xfrm>
            <a:off x="10732155" y="7513471"/>
            <a:ext cx="2928569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援助</a:t>
            </a:r>
            <a:endParaRPr lang="zh-CN" altLang="en-US"/>
          </a:p>
        </p:txBody>
      </p:sp>
      <p:sp>
        <p:nvSpPr>
          <p:cNvPr id="4021" name="Object 4021"/>
          <p:cNvSpPr txBox="1"/>
          <p:nvPr/>
        </p:nvSpPr>
        <p:spPr>
          <a:xfrm>
            <a:off x="10732155" y="9398710"/>
            <a:ext cx="3105851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法律援助案件</a:t>
            </a:r>
            <a:endParaRPr lang="zh-CN" altLang="en-US" sz="2800"/>
          </a:p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3件</a:t>
            </a:r>
            <a:endParaRPr lang="zh-CN" altLang="en-US"/>
          </a:p>
        </p:txBody>
      </p:sp>
      <p:sp>
        <p:nvSpPr>
          <p:cNvPr id="4022" name="Object 4022"/>
          <p:cNvSpPr txBox="1"/>
          <p:nvPr/>
        </p:nvSpPr>
        <p:spPr>
          <a:xfrm>
            <a:off x="15148866" y="7379009"/>
            <a:ext cx="26670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咨询</a:t>
            </a:r>
            <a:endParaRPr lang="zh-CN" altLang="en-US"/>
          </a:p>
        </p:txBody>
      </p:sp>
      <p:sp>
        <p:nvSpPr>
          <p:cNvPr id="4023" name="Object 4023"/>
          <p:cNvSpPr txBox="1"/>
          <p:nvPr/>
        </p:nvSpPr>
        <p:spPr>
          <a:xfrm>
            <a:off x="15148866" y="9388547"/>
            <a:ext cx="3225439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法律咨询及代收</a:t>
            </a:r>
            <a:endParaRPr lang="zh-CN" altLang="en-US" sz="2800"/>
          </a:p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15件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 t="277"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12153900" y="3314700"/>
            <a:ext cx="9931400" cy="29083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12153900" y="7467600"/>
            <a:ext cx="9931400" cy="29083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2235200" y="6096000"/>
            <a:ext cx="2400300" cy="88900"/>
          </a:xfrm>
          <a:prstGeom prst="rect">
            <a:avLst/>
          </a:prstGeom>
        </p:spPr>
      </p:pic>
      <p:sp>
        <p:nvSpPr>
          <p:cNvPr id="506" name="Object 506"/>
          <p:cNvSpPr txBox="1"/>
          <p:nvPr/>
        </p:nvSpPr>
        <p:spPr>
          <a:xfrm>
            <a:off x="9761873" y="3308350"/>
            <a:ext cx="3759200" cy="2768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18000" i="0" b="1" spc="1337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507" name="Object 507"/>
          <p:cNvSpPr txBox="1"/>
          <p:nvPr/>
        </p:nvSpPr>
        <p:spPr>
          <a:xfrm>
            <a:off x="9761873" y="7461250"/>
            <a:ext cx="4025900" cy="2768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18000" i="0" b="1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508" name="Object 508"/>
          <p:cNvSpPr txBox="1"/>
          <p:nvPr/>
        </p:nvSpPr>
        <p:spPr>
          <a:xfrm>
            <a:off x="14528800" y="4658614"/>
            <a:ext cx="70104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对国家颁布和修改的各项法规认真学习，跟上法律发展脚步</a:t>
            </a:r>
            <a:endParaRPr lang="zh-CN" altLang="en-US"/>
          </a:p>
        </p:txBody>
      </p:sp>
      <p:sp>
        <p:nvSpPr>
          <p:cNvPr id="509" name="Object 509"/>
          <p:cNvSpPr txBox="1"/>
          <p:nvPr/>
        </p:nvSpPr>
        <p:spPr>
          <a:xfrm>
            <a:off x="14528800" y="3727033"/>
            <a:ext cx="4289936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思想方面</a:t>
            </a:r>
            <a:endParaRPr lang="zh-CN" altLang="en-US"/>
          </a:p>
        </p:txBody>
      </p:sp>
      <p:sp>
        <p:nvSpPr>
          <p:cNvPr id="5010" name="Object 5010"/>
          <p:cNvSpPr txBox="1"/>
          <p:nvPr/>
        </p:nvSpPr>
        <p:spPr>
          <a:xfrm>
            <a:off x="14541500" y="8836914"/>
            <a:ext cx="72136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关注国家发生的重要事件，在自媒体上普及法律常识，提供法律援助。</a:t>
            </a:r>
            <a:endParaRPr lang="zh-CN" altLang="en-US"/>
          </a:p>
        </p:txBody>
      </p:sp>
      <p:sp>
        <p:nvSpPr>
          <p:cNvPr id="5011" name="Object 5011"/>
          <p:cNvSpPr txBox="1"/>
          <p:nvPr/>
        </p:nvSpPr>
        <p:spPr>
          <a:xfrm>
            <a:off x="14528800" y="7905333"/>
            <a:ext cx="4289933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政治方面</a:t>
            </a:r>
            <a:endParaRPr lang="zh-CN" altLang="en-US"/>
          </a:p>
        </p:txBody>
      </p:sp>
      <p:sp>
        <p:nvSpPr>
          <p:cNvPr id="5012" name="Object 5012"/>
          <p:cNvSpPr txBox="1"/>
          <p:nvPr/>
        </p:nvSpPr>
        <p:spPr>
          <a:xfrm>
            <a:off x="2133600" y="6640317"/>
            <a:ext cx="6504844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思想政治学习</a:t>
            </a:r>
            <a:endParaRPr lang="zh-CN" altLang="en-US"/>
          </a:p>
        </p:txBody>
      </p:sp>
      <p:sp>
        <p:nvSpPr>
          <p:cNvPr id="5013" name="Object 5013"/>
          <p:cNvSpPr txBox="1"/>
          <p:nvPr/>
        </p:nvSpPr>
        <p:spPr>
          <a:xfrm>
            <a:off x="2133600" y="3293745"/>
            <a:ext cx="7882273" cy="259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8333"/>
              </a:lnSpc>
            </a:pPr>
            <a:r>
              <a:rPr sz="9000" i="0" b="0" spc="76" dirty="0" smtClean="0" lang="zh-CN">
                <a:solidFill>
                  <a:srgbClr val="989898"/>
                </a:solidFill>
                <a:latin typeface="OPPOSans-R"/>
                <a:ea typeface="OPPOSans-R"/>
              </a:rPr>
              <a:t>HOUGHT</a:t>
            </a:r>
            <a:endParaRPr lang="zh-CN" altLang="en-US" sz="9000"/>
          </a:p>
          <a:p>
            <a:pPr algn="l">
              <a:lnSpc>
                <a:spcPct val="88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9000"/>
            </a:p>
            <a:r>
              <a:rPr sz="9000" i="0" b="0" spc="76" dirty="0" smtClean="0" lang="zh-CN">
                <a:solidFill>
                  <a:srgbClr val="989898"/>
                </a:solidFill>
                <a:latin typeface="OPPOSans-H"/>
                <a:ea typeface="OPPOSans-H"/>
              </a:rPr>
              <a:t>POLITICAL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22174200" y="1371600"/>
            <a:ext cx="736600" cy="6985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14833600" y="9448800"/>
            <a:ext cx="5041900" cy="9398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2133927" y="3108386"/>
            <a:ext cx="9702800" cy="70612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3197184" y="7382243"/>
            <a:ext cx="2413000" cy="88900"/>
          </a:xfrm>
          <a:prstGeom prst="rect">
            <a:avLst/>
          </a:prstGeom>
        </p:spPr>
      </p:pic>
      <p:sp>
        <p:nvSpPr>
          <p:cNvPr id="605" name="Object 605"/>
          <p:cNvSpPr txBox="1"/>
          <p:nvPr/>
        </p:nvSpPr>
        <p:spPr>
          <a:xfrm>
            <a:off x="14732000" y="4952999"/>
            <a:ext cx="7188200" cy="3429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34272"/>
              </a:lnSpc>
            </a:pPr>
            <a:r>
              <a:rPr sz="2800" i="0" b="0" spc="55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在办理各类案件过程中，我认真分析法律关系，研究法律、法规规章及地方性法规，拟写辩护词和代理词，整理并制作证据目录，找出案件的争议焦点，通过办理各项案件从中学习和锻炼了业务能力，也从中温故了法律知识。</a:t>
            </a:r>
            <a:endParaRPr lang="zh-CN" altLang="en-US"/>
          </a:p>
        </p:txBody>
      </p:sp>
      <p:sp>
        <p:nvSpPr>
          <p:cNvPr id="606" name="Object 606"/>
          <p:cNvSpPr txBox="1"/>
          <p:nvPr/>
        </p:nvSpPr>
        <p:spPr>
          <a:xfrm>
            <a:off x="3057484" y="7754641"/>
            <a:ext cx="7421688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重点项目展示</a:t>
            </a:r>
            <a:endParaRPr lang="zh-CN" altLang="en-US"/>
          </a:p>
        </p:txBody>
      </p:sp>
      <p:sp>
        <p:nvSpPr>
          <p:cNvPr id="607" name="Object 607"/>
          <p:cNvSpPr txBox="1"/>
          <p:nvPr/>
        </p:nvSpPr>
        <p:spPr>
          <a:xfrm>
            <a:off x="3057484" y="4357221"/>
            <a:ext cx="8773756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6666"/>
              </a:lnSpc>
            </a:pPr>
            <a:r>
              <a:rPr sz="8000" i="0" b="0" spc="-36" dirty="0" smtClean="0" lang="zh-CN">
                <a:solidFill>
                  <a:srgbClr val="989898"/>
                </a:solidFill>
                <a:latin typeface="OPPOSans-R"/>
                <a:ea typeface="OPPOSans-R"/>
              </a:rPr>
              <a:t>KEY PRO</a:t>
            </a:r>
            <a:endParaRPr lang="zh-CN" altLang="en-US" sz="8000"/>
          </a:p>
          <a:p>
            <a:pPr algn="l">
              <a:lnSpc>
                <a:spcPct val="8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8000"/>
            </a:p>
            <a:r>
              <a:rPr sz="8000" i="0" b="0" spc="-36" dirty="0" smtClean="0" lang="zh-CN">
                <a:solidFill>
                  <a:srgbClr val="989898"/>
                </a:solidFill>
                <a:latin typeface="OPPOSans-H"/>
                <a:ea typeface="OPPOSans-H"/>
              </a:rPr>
              <a:t>JECT DISPLAY</a:t>
            </a:r>
            <a:endParaRPr lang="zh-CN" altLang="en-US"/>
          </a:p>
        </p:txBody>
      </p:sp>
      <p:sp>
        <p:nvSpPr>
          <p:cNvPr id="609" name="Object 609"/>
          <p:cNvSpPr txBox="1"/>
          <p:nvPr/>
        </p:nvSpPr>
        <p:spPr>
          <a:xfrm>
            <a:off x="15100300" y="9559986"/>
            <a:ext cx="6163346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spc="6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独立完成州第一刑事案件</a:t>
            </a:r>
            <a:endParaRPr lang="zh-CN" altLang="en-US"/>
          </a:p>
        </p:txBody>
      </p:sp>
      <p:pic>
        <p:nvPicPr>
          <p:cNvPr id="6010" name="image 6010"/>
          <p:cNvPicPr>
            <a:picLocks noChangeAspect="1"/>
          </p:cNvPicPr>
          <p:nvPr/>
        </p:nvPicPr>
        <p:blipFill>
          <a:blip r:embed="rId6010">
                </a:blip>
          <a:srcRect/>
          <a:stretch>
            <a:fillRect/>
          </a:stretch>
        </p:blipFill>
        <p:spPr>
          <a:xfrm rot="0" flipV="0" flipH="0">
            <a:off x="14833600" y="3108386"/>
            <a:ext cx="15113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 l="363"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1752600" y="8356600"/>
            <a:ext cx="4800600" cy="927100"/>
          </a:xfrm>
          <a:prstGeom prst="rect">
            <a:avLst/>
          </a:prstGeom>
        </p:spPr>
      </p:pic>
      <p:sp>
        <p:nvSpPr>
          <p:cNvPr id="703" name="Object 703"/>
          <p:cNvSpPr txBox="1"/>
          <p:nvPr/>
        </p:nvSpPr>
        <p:spPr>
          <a:xfrm>
            <a:off x="13092621" y="5956300"/>
            <a:ext cx="10490311" cy="768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50000" i="0" b="1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704" name="Object 704"/>
          <p:cNvSpPr txBox="1"/>
          <p:nvPr/>
        </p:nvSpPr>
        <p:spPr>
          <a:xfrm>
            <a:off x="2356095" y="8197789"/>
            <a:ext cx="5905119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spc="359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工作不足</a:t>
            </a:r>
            <a:endParaRPr lang="zh-CN" altLang="en-US"/>
          </a:p>
        </p:txBody>
      </p:sp>
      <p:sp>
        <p:nvSpPr>
          <p:cNvPr id="705" name="Object 705"/>
          <p:cNvSpPr txBox="1"/>
          <p:nvPr/>
        </p:nvSpPr>
        <p:spPr>
          <a:xfrm>
            <a:off x="1676400" y="7084269"/>
            <a:ext cx="4711714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1666"/>
              </a:lnSpc>
            </a:pPr>
            <a:r>
              <a:rPr sz="5500" i="0" b="1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PART02</a:t>
            </a:r>
            <a:endParaRPr lang="zh-CN" altLang="en-US"/>
          </a:p>
        </p:txBody>
      </p:sp>
      <p:sp>
        <p:nvSpPr>
          <p:cNvPr id="706" name="Object 706"/>
          <p:cNvSpPr txBox="1"/>
          <p:nvPr/>
        </p:nvSpPr>
        <p:spPr>
          <a:xfrm>
            <a:off x="1676400" y="9966312"/>
            <a:ext cx="7800005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30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一年的工作中也暴露了我知识 面较窄的</a:t>
            </a:r>
            <a:endParaRPr lang="zh-CN" altLang="en-US" sz="3000"/>
          </a:p>
          <a:p>
            <a:pPr algn="l">
              <a:lnSpc>
                <a:spcPct val="125000"/>
              </a:lnSpc>
            </a:pPr>
            <a:r>
              <a:rPr sz="30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问题。</a:t>
            </a:r>
            <a:endParaRPr lang="zh-CN" altLang="en-US"/>
          </a:p>
        </p:txBody>
      </p:sp>
      <p:sp>
        <p:nvSpPr>
          <p:cNvPr id="707" name="Object 707"/>
          <p:cNvSpPr txBox="1"/>
          <p:nvPr/>
        </p:nvSpPr>
        <p:spPr>
          <a:xfrm>
            <a:off x="1727200" y="1449901"/>
            <a:ext cx="9683864" cy="3200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1600" i="0" b="0" spc="-232" dirty="0" smtClean="0" lang="zh-CN">
                <a:solidFill>
                  <a:srgbClr val="1E1E1E"/>
                </a:solidFill>
                <a:latin typeface="OPPOSans-R"/>
                <a:ea typeface="OPPOSans-R"/>
              </a:rPr>
              <a:t>LACK </a:t>
            </a:r>
            <a:endParaRPr lang="zh-CN" altLang="en-US" sz="11600"/>
          </a:p>
          <a:p>
            <a:pPr algn="l">
              <a:lnSpc>
                <a:spcPct val="8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11600"/>
            </a:p>
            <a:r>
              <a:rPr sz="11600" i="0" b="0" spc="-232" dirty="0" smtClean="0" lang="zh-CN">
                <a:solidFill>
                  <a:srgbClr val="1E1E1E"/>
                </a:solidFill>
                <a:latin typeface="OPPOSans-H"/>
                <a:ea typeface="OPPOSans-H"/>
              </a:rPr>
              <a:t>OF WORK</a:t>
            </a:r>
            <a:endParaRPr lang="zh-CN" altLang="en-US"/>
          </a:p>
        </p:txBody>
      </p:sp>
      <p:grpSp>
        <p:nvGrpSpPr>
          <p:cNvPr id="709" name="组合 709"/>
          <p:cNvGrpSpPr/>
          <p:nvPr/>
        </p:nvGrpSpPr>
        <p:grpSpPr>
          <a:xfrm>
            <a:off x="21971000" y="1358900"/>
            <a:ext cx="939800" cy="939800"/>
            <a:chOff x="21971000" y="1358900"/>
            <a:chExt cx="939800" cy="939800"/>
          </a:xfrm>
        </p:grpSpPr>
        <p:pic>
          <p:nvPicPr>
            <p:cNvPr id="7010" name="image 7010"/>
            <p:cNvPicPr>
              <a:picLocks noChangeAspect="1"/>
            </p:cNvPicPr>
            <p:nvPr/>
          </p:nvPicPr>
          <p:blipFill>
            <a:blip r:embed="rId7010">
                </a:blip>
            <a:srcRect/>
            <a:stretch>
              <a:fillRect/>
            </a:stretch>
          </p:blipFill>
          <p:spPr>
            <a:xfrm rot="0" flipV="0" flipH="0">
              <a:off x="21971000" y="1689100"/>
              <a:ext cx="939800" cy="279400"/>
            </a:xfrm>
            <a:prstGeom prst="rect">
              <a:avLst/>
            </a:prstGeom>
          </p:spPr>
        </p:pic>
        <p:pic>
          <p:nvPicPr>
            <p:cNvPr id="7011" name="image 7011"/>
            <p:cNvPicPr>
              <a:picLocks noChangeAspect="1"/>
            </p:cNvPicPr>
            <p:nvPr/>
          </p:nvPicPr>
          <p:blipFill>
            <a:blip r:embed="rId7011">
                </a:blip>
            <a:srcRect/>
            <a:stretch>
              <a:fillRect/>
            </a:stretch>
          </p:blipFill>
          <p:spPr>
            <a:xfrm rot="0" flipV="0" flipH="0">
              <a:off x="22301200" y="1358900"/>
              <a:ext cx="279400" cy="939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12382500" y="3721100"/>
            <a:ext cx="88900" cy="60452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11912600" y="3276600"/>
            <a:ext cx="1016000" cy="10160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11912600" y="6146800"/>
            <a:ext cx="1016000" cy="10287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11912600" y="9067800"/>
            <a:ext cx="1016000" cy="10160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22161500" y="1371600"/>
            <a:ext cx="736600" cy="698500"/>
          </a:xfrm>
          <a:prstGeom prst="rect">
            <a:avLst/>
          </a:prstGeom>
        </p:spPr>
      </p:pic>
      <p:pic>
        <p:nvPicPr>
          <p:cNvPr id="806" name="image 806"/>
          <p:cNvPicPr>
            <a:picLocks noChangeAspect="1"/>
          </p:cNvPicPr>
          <p:nvPr/>
        </p:nvPicPr>
        <p:blipFill>
          <a:blip r:embed="rId806">
                </a:blip>
          <a:srcRect/>
          <a:stretch>
            <a:fillRect/>
          </a:stretch>
        </p:blipFill>
        <p:spPr>
          <a:xfrm rot="0" flipV="0" flipH="0">
            <a:off x="2235200" y="6096000"/>
            <a:ext cx="2413000" cy="88900"/>
          </a:xfrm>
          <a:prstGeom prst="rect">
            <a:avLst/>
          </a:prstGeom>
        </p:spPr>
      </p:pic>
      <p:sp>
        <p:nvSpPr>
          <p:cNvPr id="807" name="Object 807"/>
          <p:cNvSpPr txBox="1"/>
          <p:nvPr/>
        </p:nvSpPr>
        <p:spPr>
          <a:xfrm>
            <a:off x="11976100" y="3346053"/>
            <a:ext cx="15240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8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808" name="Object 808"/>
          <p:cNvSpPr txBox="1"/>
          <p:nvPr/>
        </p:nvSpPr>
        <p:spPr>
          <a:xfrm>
            <a:off x="11963400" y="6190853"/>
            <a:ext cx="15240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8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809" name="Object 809"/>
          <p:cNvSpPr txBox="1"/>
          <p:nvPr/>
        </p:nvSpPr>
        <p:spPr>
          <a:xfrm>
            <a:off x="11950700" y="9125148"/>
            <a:ext cx="15240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8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03</a:t>
            </a:r>
            <a:endParaRPr lang="zh-CN" altLang="en-US"/>
          </a:p>
        </p:txBody>
      </p:sp>
      <p:sp>
        <p:nvSpPr>
          <p:cNvPr id="8010" name="Object 8010"/>
          <p:cNvSpPr txBox="1"/>
          <p:nvPr/>
        </p:nvSpPr>
        <p:spPr>
          <a:xfrm>
            <a:off x="13614400" y="3065887"/>
            <a:ext cx="5963623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法规缺乏了解</a:t>
            </a:r>
            <a:endParaRPr lang="zh-CN" altLang="en-US"/>
          </a:p>
        </p:txBody>
      </p:sp>
      <p:sp>
        <p:nvSpPr>
          <p:cNvPr id="8011" name="Object 8011"/>
          <p:cNvSpPr txBox="1"/>
          <p:nvPr/>
        </p:nvSpPr>
        <p:spPr>
          <a:xfrm>
            <a:off x="13614400" y="4117975"/>
            <a:ext cx="83566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对相关法律的司法解释和部门规章不够了解，因此没有提供到准确的法律援助。</a:t>
            </a:r>
            <a:endParaRPr lang="zh-CN" altLang="en-US"/>
          </a:p>
        </p:txBody>
      </p:sp>
      <p:sp>
        <p:nvSpPr>
          <p:cNvPr id="8012" name="Object 8012"/>
          <p:cNvSpPr txBox="1"/>
          <p:nvPr/>
        </p:nvSpPr>
        <p:spPr>
          <a:xfrm>
            <a:off x="13614400" y="5918818"/>
            <a:ext cx="5963627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技能欠缺</a:t>
            </a:r>
            <a:endParaRPr lang="zh-CN" altLang="en-US"/>
          </a:p>
        </p:txBody>
      </p:sp>
      <p:sp>
        <p:nvSpPr>
          <p:cNvPr id="8013" name="Object 8013"/>
          <p:cNvSpPr txBox="1"/>
          <p:nvPr/>
        </p:nvSpPr>
        <p:spPr>
          <a:xfrm>
            <a:off x="13614400" y="7000875"/>
            <a:ext cx="83566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在庭审中，发问和辩驳还不够硬，应变能力也还有待提高。</a:t>
            </a:r>
            <a:endParaRPr lang="zh-CN" altLang="en-US"/>
          </a:p>
        </p:txBody>
      </p:sp>
      <p:sp>
        <p:nvSpPr>
          <p:cNvPr id="8014" name="Object 8014"/>
          <p:cNvSpPr txBox="1"/>
          <p:nvPr/>
        </p:nvSpPr>
        <p:spPr>
          <a:xfrm>
            <a:off x="13614400" y="8821220"/>
            <a:ext cx="5963627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阅读量不够</a:t>
            </a:r>
            <a:endParaRPr lang="zh-CN" altLang="en-US"/>
          </a:p>
        </p:txBody>
      </p:sp>
      <p:sp>
        <p:nvSpPr>
          <p:cNvPr id="8015" name="Object 8015"/>
          <p:cNvSpPr txBox="1"/>
          <p:nvPr/>
        </p:nvSpPr>
        <p:spPr>
          <a:xfrm>
            <a:off x="13614400" y="9855835"/>
            <a:ext cx="84328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法律领域的阅读量不够，视野不够开阔。</a:t>
            </a:r>
            <a:endParaRPr lang="zh-CN" altLang="en-US"/>
          </a:p>
        </p:txBody>
      </p:sp>
      <p:sp>
        <p:nvSpPr>
          <p:cNvPr id="8016" name="Object 8016"/>
          <p:cNvSpPr txBox="1"/>
          <p:nvPr/>
        </p:nvSpPr>
        <p:spPr>
          <a:xfrm>
            <a:off x="2133600" y="6641844"/>
            <a:ext cx="6215411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工作问题</a:t>
            </a:r>
            <a:endParaRPr lang="zh-CN" altLang="en-US"/>
          </a:p>
        </p:txBody>
      </p:sp>
      <p:sp>
        <p:nvSpPr>
          <p:cNvPr id="8017" name="Object 8017"/>
          <p:cNvSpPr txBox="1"/>
          <p:nvPr/>
        </p:nvSpPr>
        <p:spPr>
          <a:xfrm>
            <a:off x="2133600" y="3306445"/>
            <a:ext cx="9187841" cy="259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8333"/>
              </a:lnSpc>
            </a:pPr>
            <a:r>
              <a:rPr sz="9000" i="0" b="0" dirty="0" smtClean="0" lang="zh-CN">
                <a:solidFill>
                  <a:srgbClr val="989898"/>
                </a:solidFill>
                <a:latin typeface="OPPOSans-R"/>
                <a:ea typeface="OPPOSans-R"/>
              </a:rPr>
              <a:t>WPRK</a:t>
            </a:r>
            <a:endParaRPr lang="zh-CN" altLang="en-US" sz="9000"/>
          </a:p>
          <a:p>
            <a:pPr algn="l">
              <a:lnSpc>
                <a:spcPct val="88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9000"/>
            </a:p>
            <a:r>
              <a:rPr sz="9000" i="0" b="0" dirty="0" smtClean="0" lang="zh-CN">
                <a:solidFill>
                  <a:srgbClr val="989898"/>
                </a:solidFill>
                <a:latin typeface="OPPOSans-H"/>
                <a:ea typeface="OPPOSans-H"/>
              </a:rPr>
              <a:t>PROBLEMS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15621000" y="4167177"/>
            <a:ext cx="673100" cy="1016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15011400" y="3314700"/>
            <a:ext cx="50800" cy="70739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15621000" y="9170977"/>
            <a:ext cx="673100" cy="114300"/>
          </a:xfrm>
          <a:prstGeom prst="rect">
            <a:avLst/>
          </a:prstGeom>
        </p:spPr>
      </p:pic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/>
          <a:stretch>
            <a:fillRect/>
          </a:stretch>
        </p:blipFill>
        <p:spPr>
          <a:xfrm rot="0" flipV="0" flipH="0">
            <a:off x="22161500" y="1384300"/>
            <a:ext cx="736600" cy="711200"/>
          </a:xfrm>
          <a:prstGeom prst="rect">
            <a:avLst/>
          </a:prstGeom>
        </p:spPr>
      </p:pic>
      <p:pic>
        <p:nvPicPr>
          <p:cNvPr id="905" name="image 905"/>
          <p:cNvPicPr>
            <a:picLocks noChangeAspect="1"/>
          </p:cNvPicPr>
          <p:nvPr/>
        </p:nvPicPr>
        <p:blipFill>
          <a:blip r:embed="rId905">
                </a:blip>
          <a:srcRect/>
          <a:stretch>
            <a:fillRect/>
          </a:stretch>
        </p:blipFill>
        <p:spPr>
          <a:xfrm rot="0" flipV="0" flipH="0">
            <a:off x="2235200" y="6096000"/>
            <a:ext cx="2413000" cy="88900"/>
          </a:xfrm>
          <a:prstGeom prst="rect">
            <a:avLst/>
          </a:prstGeom>
        </p:spPr>
      </p:pic>
      <p:sp>
        <p:nvSpPr>
          <p:cNvPr id="906" name="Object 906"/>
          <p:cNvSpPr txBox="1"/>
          <p:nvPr/>
        </p:nvSpPr>
        <p:spPr>
          <a:xfrm>
            <a:off x="9753600" y="2450078"/>
            <a:ext cx="4927600" cy="3314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21600" i="0" b="0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907" name="Object 907"/>
          <p:cNvSpPr txBox="1"/>
          <p:nvPr/>
        </p:nvSpPr>
        <p:spPr>
          <a:xfrm>
            <a:off x="9753600" y="7530078"/>
            <a:ext cx="4927600" cy="3314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21600" i="0" b="1" dirty="0" smtClean="0" lang="zh-CN">
                <a:solidFill>
                  <a:srgbClr val="E3E3E3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908" name="Object 908"/>
          <p:cNvSpPr txBox="1"/>
          <p:nvPr/>
        </p:nvSpPr>
        <p:spPr>
          <a:xfrm>
            <a:off x="15519400" y="3070573"/>
            <a:ext cx="6400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针对性熟悉</a:t>
            </a:r>
            <a:endParaRPr lang="zh-CN" altLang="en-US"/>
          </a:p>
        </p:txBody>
      </p:sp>
      <p:sp>
        <p:nvSpPr>
          <p:cNvPr id="909" name="Object 909"/>
          <p:cNvSpPr txBox="1"/>
          <p:nvPr/>
        </p:nvSpPr>
        <p:spPr>
          <a:xfrm>
            <a:off x="15519400" y="4357889"/>
            <a:ext cx="64008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5481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熟悉与业务有关的法律法规和相关部门的规章制度，提高自己的咨询质量。</a:t>
            </a:r>
            <a:endParaRPr lang="zh-CN" altLang="en-US"/>
          </a:p>
        </p:txBody>
      </p:sp>
      <p:sp>
        <p:nvSpPr>
          <p:cNvPr id="9010" name="Object 9010"/>
          <p:cNvSpPr txBox="1"/>
          <p:nvPr/>
        </p:nvSpPr>
        <p:spPr>
          <a:xfrm>
            <a:off x="15519400" y="8030186"/>
            <a:ext cx="62992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提前演练</a:t>
            </a:r>
            <a:endParaRPr lang="zh-CN" altLang="en-US"/>
          </a:p>
        </p:txBody>
      </p:sp>
      <p:sp>
        <p:nvSpPr>
          <p:cNvPr id="9011" name="Object 9011"/>
          <p:cNvSpPr txBox="1"/>
          <p:nvPr/>
        </p:nvSpPr>
        <p:spPr>
          <a:xfrm>
            <a:off x="15519400" y="9348989"/>
            <a:ext cx="6400799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5481"/>
              </a:lnSpc>
            </a:pPr>
            <a:r>
              <a:rPr sz="28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在日常生活中，就要多多阅读，练习庭审技能，做到厚积薄发。</a:t>
            </a:r>
            <a:endParaRPr lang="zh-CN" altLang="en-US"/>
          </a:p>
        </p:txBody>
      </p:sp>
      <p:sp>
        <p:nvSpPr>
          <p:cNvPr id="9012" name="Object 9012"/>
          <p:cNvSpPr txBox="1"/>
          <p:nvPr/>
        </p:nvSpPr>
        <p:spPr>
          <a:xfrm>
            <a:off x="2133600" y="6588500"/>
            <a:ext cx="6435442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0" dirty="0" smtClean="0" lang="zh-CN">
                <a:solidFill>
                  <a:srgbClr val="1E1E1E"/>
                </a:solidFill>
                <a:latin typeface="OPPOSans-B"/>
                <a:ea typeface="OPPOSans-B"/>
              </a:rPr>
              <a:t>方向改进</a:t>
            </a:r>
            <a:endParaRPr lang="zh-CN" altLang="en-US"/>
          </a:p>
        </p:txBody>
      </p:sp>
      <p:sp>
        <p:nvSpPr>
          <p:cNvPr id="9013" name="Object 9013"/>
          <p:cNvSpPr txBox="1"/>
          <p:nvPr/>
        </p:nvSpPr>
        <p:spPr>
          <a:xfrm>
            <a:off x="2133600" y="3253999"/>
            <a:ext cx="8987341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8333"/>
              </a:lnSpc>
            </a:pPr>
            <a:r>
              <a:rPr sz="8000" i="0" b="0" spc="76" dirty="0" smtClean="0" lang="zh-CN">
                <a:solidFill>
                  <a:srgbClr val="989898"/>
                </a:solidFill>
                <a:latin typeface="OPPOSans-R"/>
                <a:ea typeface="OPPOSans-R"/>
              </a:rPr>
              <a:t>DIRECTION</a:t>
            </a:r>
            <a:endParaRPr lang="zh-CN" altLang="en-US" sz="8000"/>
          </a:p>
          <a:p>
            <a:pPr algn="l">
              <a:lnSpc>
                <a:spcPct val="88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8000"/>
            </a:p>
            <a:r>
              <a:rPr sz="8000" i="0" b="0" spc="76" dirty="0" smtClean="0" lang="zh-CN">
                <a:solidFill>
                  <a:srgbClr val="989898"/>
                </a:solidFill>
                <a:latin typeface="OPPOSans-H"/>
                <a:ea typeface="OPPOSans-H"/>
              </a:rPr>
              <a:t>IMPROVEMENT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2020-12-02T14:31:36.166Z</dcterms:created>
  <dcterms:modified xsi:type="dcterms:W3CDTF">2020-12-02T14:31:36.166Z</dcterms:modified>
</cp:coreProperties>
</file>